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45"/>
  </p:notesMasterIdLst>
  <p:sldIdLst>
    <p:sldId id="285" r:id="rId2"/>
    <p:sldId id="2145705124" r:id="rId3"/>
    <p:sldId id="292" r:id="rId4"/>
    <p:sldId id="293" r:id="rId5"/>
    <p:sldId id="2145705299" r:id="rId6"/>
    <p:sldId id="2145705126" r:id="rId7"/>
    <p:sldId id="294" r:id="rId8"/>
    <p:sldId id="2145705127" r:id="rId9"/>
    <p:sldId id="2145705128" r:id="rId10"/>
    <p:sldId id="2145705018" r:id="rId11"/>
    <p:sldId id="2145705290" r:id="rId12"/>
    <p:sldId id="2145705061" r:id="rId13"/>
    <p:sldId id="2145705263" r:id="rId14"/>
    <p:sldId id="2145705060" r:id="rId15"/>
    <p:sldId id="2145705136" r:id="rId16"/>
    <p:sldId id="2145705264" r:id="rId17"/>
    <p:sldId id="2145705130" r:id="rId18"/>
    <p:sldId id="2145705260" r:id="rId19"/>
    <p:sldId id="2145705132" r:id="rId20"/>
    <p:sldId id="2145705146" r:id="rId21"/>
    <p:sldId id="2145705147" r:id="rId22"/>
    <p:sldId id="2145705262" r:id="rId23"/>
    <p:sldId id="2145705265" r:id="rId24"/>
    <p:sldId id="2145705271" r:id="rId25"/>
    <p:sldId id="2145705266" r:id="rId26"/>
    <p:sldId id="2145705267" r:id="rId27"/>
    <p:sldId id="2145705131" r:id="rId28"/>
    <p:sldId id="2145705274" r:id="rId29"/>
    <p:sldId id="2145705291" r:id="rId30"/>
    <p:sldId id="2145705292" r:id="rId31"/>
    <p:sldId id="2145705280" r:id="rId32"/>
    <p:sldId id="2145705277" r:id="rId33"/>
    <p:sldId id="2145705298" r:id="rId34"/>
    <p:sldId id="2145705282" r:id="rId35"/>
    <p:sldId id="2145705283" r:id="rId36"/>
    <p:sldId id="2145705285" r:id="rId37"/>
    <p:sldId id="2145705286" r:id="rId38"/>
    <p:sldId id="2145705288" r:id="rId39"/>
    <p:sldId id="2145705294" r:id="rId40"/>
    <p:sldId id="2145705295" r:id="rId41"/>
    <p:sldId id="2145705300" r:id="rId42"/>
    <p:sldId id="2145705301" r:id="rId43"/>
    <p:sldId id="2145705302" r:id="rId4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記載上の注意事項" id="{F0863F5C-0AF0-4148-84A8-87F0FE242A45}">
          <p14:sldIdLst>
            <p14:sldId id="285"/>
            <p14:sldId id="2145705124"/>
          </p14:sldIdLst>
        </p14:section>
        <p14:section name="フォーマット" id="{12EF4B22-F883-499E-9000-EB241DEC3A33}">
          <p14:sldIdLst>
            <p14:sldId id="292"/>
            <p14:sldId id="293"/>
            <p14:sldId id="2145705299"/>
            <p14:sldId id="2145705126"/>
            <p14:sldId id="294"/>
            <p14:sldId id="2145705127"/>
            <p14:sldId id="2145705128"/>
            <p14:sldId id="2145705018"/>
            <p14:sldId id="2145705290"/>
            <p14:sldId id="2145705061"/>
            <p14:sldId id="2145705263"/>
            <p14:sldId id="2145705060"/>
            <p14:sldId id="2145705136"/>
            <p14:sldId id="2145705264"/>
            <p14:sldId id="2145705130"/>
            <p14:sldId id="2145705260"/>
            <p14:sldId id="2145705132"/>
            <p14:sldId id="2145705146"/>
            <p14:sldId id="2145705147"/>
            <p14:sldId id="2145705262"/>
            <p14:sldId id="2145705265"/>
            <p14:sldId id="2145705271"/>
            <p14:sldId id="2145705266"/>
            <p14:sldId id="2145705267"/>
            <p14:sldId id="2145705131"/>
            <p14:sldId id="2145705274"/>
            <p14:sldId id="2145705291"/>
            <p14:sldId id="2145705292"/>
            <p14:sldId id="2145705280"/>
            <p14:sldId id="2145705277"/>
            <p14:sldId id="2145705298"/>
            <p14:sldId id="2145705282"/>
            <p14:sldId id="2145705283"/>
            <p14:sldId id="2145705285"/>
            <p14:sldId id="2145705286"/>
            <p14:sldId id="2145705288"/>
            <p14:sldId id="2145705294"/>
            <p14:sldId id="2145705295"/>
            <p14:sldId id="2145705300"/>
            <p14:sldId id="2145705301"/>
            <p14:sldId id="214570530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66"/>
    <a:srgbClr val="FF66FF"/>
    <a:srgbClr val="FEF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6" autoAdjust="0"/>
    <p:restoredTop sz="96106" autoAdjust="0"/>
  </p:normalViewPr>
  <p:slideViewPr>
    <p:cSldViewPr>
      <p:cViewPr varScale="1">
        <p:scale>
          <a:sx n="110" d="100"/>
          <a:sy n="110" d="100"/>
        </p:scale>
        <p:origin x="564" y="32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6242F766-F3D5-4D60-A923-2555C7DFA534}" type="datetimeFigureOut">
              <a:rPr kumimoji="1" lang="ja-JP" altLang="en-US" smtClean="0"/>
              <a:t>2026/2/9</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95B8F454-B155-4B05-B90D-609CAA5441CD}" type="slidenum">
              <a:rPr kumimoji="1" lang="ja-JP" altLang="en-US" smtClean="0"/>
              <a:t>‹#›</a:t>
            </a:fld>
            <a:endParaRPr kumimoji="1" lang="ja-JP" altLang="en-US"/>
          </a:p>
        </p:txBody>
      </p:sp>
    </p:spTree>
    <p:extLst>
      <p:ext uri="{BB962C8B-B14F-4D97-AF65-F5344CB8AC3E}">
        <p14:creationId xmlns:p14="http://schemas.microsoft.com/office/powerpoint/2010/main" val="18564102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5B8F454-B155-4B05-B90D-609CAA5441CD}" type="slidenum">
              <a:rPr kumimoji="1" lang="ja-JP" altLang="en-US" smtClean="0"/>
              <a:t>3</a:t>
            </a:fld>
            <a:endParaRPr kumimoji="1" lang="ja-JP" altLang="en-US"/>
          </a:p>
        </p:txBody>
      </p:sp>
    </p:spTree>
    <p:extLst>
      <p:ext uri="{BB962C8B-B14F-4D97-AF65-F5344CB8AC3E}">
        <p14:creationId xmlns:p14="http://schemas.microsoft.com/office/powerpoint/2010/main" val="2781560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57199-472A-1705-9159-705FE3F8D1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3C77761-5A99-4B15-EA9C-E7762BBB39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2C175A-5942-B9DF-2926-C2630C59BCD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F2D5950-852E-63E3-D716-27874C0E61D4}"/>
              </a:ext>
            </a:extLst>
          </p:cNvPr>
          <p:cNvSpPr>
            <a:spLocks noGrp="1"/>
          </p:cNvSpPr>
          <p:nvPr>
            <p:ph type="sldNum" sz="quarter" idx="5"/>
          </p:nvPr>
        </p:nvSpPr>
        <p:spPr/>
        <p:txBody>
          <a:bodyPr/>
          <a:lstStyle/>
          <a:p>
            <a:fld id="{95B8F454-B155-4B05-B90D-609CAA5441CD}" type="slidenum">
              <a:rPr kumimoji="1" lang="ja-JP" altLang="en-US" smtClean="0"/>
              <a:t>4</a:t>
            </a:fld>
            <a:endParaRPr kumimoji="1" lang="ja-JP" altLang="en-US"/>
          </a:p>
        </p:txBody>
      </p:sp>
    </p:spTree>
    <p:extLst>
      <p:ext uri="{BB962C8B-B14F-4D97-AF65-F5344CB8AC3E}">
        <p14:creationId xmlns:p14="http://schemas.microsoft.com/office/powerpoint/2010/main" val="4224286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5B8F454-B155-4B05-B90D-609CAA5441CD}" type="slidenum">
              <a:rPr kumimoji="1" lang="ja-JP" altLang="en-US" smtClean="0"/>
              <a:t>32</a:t>
            </a:fld>
            <a:endParaRPr kumimoji="1" lang="ja-JP" altLang="en-US"/>
          </a:p>
        </p:txBody>
      </p:sp>
    </p:spTree>
    <p:extLst>
      <p:ext uri="{BB962C8B-B14F-4D97-AF65-F5344CB8AC3E}">
        <p14:creationId xmlns:p14="http://schemas.microsoft.com/office/powerpoint/2010/main" val="1967225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1484789"/>
            <a:ext cx="10363200" cy="2115667"/>
          </a:xfrm>
        </p:spPr>
        <p:txBody>
          <a:bodyPr>
            <a:normAutofit/>
          </a:bodyPr>
          <a:lstStyle>
            <a:lvl1pPr algn="ctr">
              <a:defRPr sz="2800"/>
            </a:lvl1pPr>
          </a:lstStyle>
          <a:p>
            <a:r>
              <a:rPr kumimoji="1" lang="ja-JP" altLang="en-US"/>
              <a:t>マスター タイトルの書式設定</a:t>
            </a:r>
          </a:p>
        </p:txBody>
      </p:sp>
      <p:sp>
        <p:nvSpPr>
          <p:cNvPr id="3" name="サブタイトル 2"/>
          <p:cNvSpPr>
            <a:spLocks noGrp="1"/>
          </p:cNvSpPr>
          <p:nvPr>
            <p:ph type="subTitle" idx="1"/>
          </p:nvPr>
        </p:nvSpPr>
        <p:spPr>
          <a:xfrm>
            <a:off x="914400" y="3886200"/>
            <a:ext cx="10363200" cy="1752600"/>
          </a:xfrm>
        </p:spPr>
        <p:txBody>
          <a:bodyPr>
            <a:normAutofit/>
          </a:bodyPr>
          <a:lstStyle>
            <a:lvl1pPr marL="0" indent="0" algn="ctr">
              <a:buNone/>
              <a:defRPr sz="2000">
                <a:solidFill>
                  <a:schemeClr val="tx1"/>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4E36571-2F07-4BB0-8163-DD5937976F3E}" type="datetime1">
              <a:rPr kumimoji="1" lang="ja-JP" altLang="en-US" smtClean="0"/>
              <a:t>2026/2/9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7465DE4-5925-4731-B86D-CE993319760F}" type="datetime1">
              <a:rPr kumimoji="1" lang="ja-JP" altLang="en-US" smtClean="0"/>
              <a:t>2026/2/9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3"/>
            <a:ext cx="27432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09600" y="274643"/>
            <a:ext cx="80264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68DBAC4-E67F-422E-89D1-CC689292EBC8}" type="datetime1">
              <a:rPr kumimoji="1" lang="ja-JP" altLang="en-US" smtClean="0"/>
              <a:t>2026/2/9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fld id="{82C712EE-EC43-4EDA-9EEE-5008EF73F0D6}" type="datetime1">
              <a:rPr lang="ja-JP" altLang="en-US" smtClean="0"/>
              <a:t>2026/2/9</a:t>
            </a:fld>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17509632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CACAB42-684F-46B7-98DD-BB0FB80A0E91}" type="datetime1">
              <a:rPr kumimoji="1" lang="ja-JP" altLang="en-US" smtClean="0"/>
              <a:t>2026/2/9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5"/>
            <a:ext cx="10363200" cy="1362075"/>
          </a:xfrm>
        </p:spPr>
        <p:txBody>
          <a:bodyPr anchor="t">
            <a:normAutofit/>
          </a:bodyPr>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E1C3B74-8DA8-4E2A-8DA7-C35B17B44D72}" type="datetime1">
              <a:rPr kumimoji="1" lang="ja-JP" altLang="en-US" smtClean="0"/>
              <a:t>2026/2/9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35360" y="764704"/>
            <a:ext cx="5664629" cy="57222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096000" y="764704"/>
            <a:ext cx="5760640" cy="57222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6393922-7F20-418D-AE38-E803C056B12A}" type="datetime1">
              <a:rPr kumimoji="1" lang="ja-JP" altLang="en-US" smtClean="0"/>
              <a:t>2026/2/9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239349" y="764704"/>
            <a:ext cx="5757168" cy="432048"/>
          </a:xfrm>
        </p:spPr>
        <p:txBody>
          <a:bodyPr anchor="ctr">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239349" y="1268760"/>
            <a:ext cx="5757168" cy="521821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95487" y="764704"/>
            <a:ext cx="5757165" cy="432048"/>
          </a:xfrm>
        </p:spPr>
        <p:txBody>
          <a:bodyPr anchor="ctr">
            <a:normAutofit/>
          </a:bodyPr>
          <a:lstStyle>
            <a:lvl1pPr marL="0" indent="0">
              <a:buNone/>
              <a:defRPr sz="18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95487" y="1268760"/>
            <a:ext cx="5757165" cy="521821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767EAF6-E6A2-4536-8A5F-4498D35B45B4}" type="datetime1">
              <a:rPr kumimoji="1" lang="ja-JP" altLang="en-US" smtClean="0"/>
              <a:t>2026/2/9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583100E-CF13-4411-AAF1-DC6F34916452}" type="datetime1">
              <a:rPr kumimoji="1" lang="ja-JP" altLang="en-US" smtClean="0"/>
              <a:t>2026/2/9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C150B4A-0233-43DC-87BE-642CDBFB4015}" type="datetime1">
              <a:rPr kumimoji="1" lang="ja-JP" altLang="en-US" smtClean="0"/>
              <a:t>2026/2/9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3" y="273050"/>
            <a:ext cx="4011084" cy="1162050"/>
          </a:xfrm>
        </p:spPr>
        <p:txBody>
          <a:bodyPr anchor="ctr"/>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766733" y="273055"/>
            <a:ext cx="6815667"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09603"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25014AA-54BD-40F2-A52B-638852EC9918}" type="datetime1">
              <a:rPr kumimoji="1" lang="ja-JP" altLang="en-US" smtClean="0"/>
              <a:t>2026/2/9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DFAAD15-898B-40E5-AAF4-55878D11F355}" type="datetime1">
              <a:rPr kumimoji="1" lang="ja-JP" altLang="en-US" smtClean="0"/>
              <a:t>2026/2/9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79199" y="0"/>
            <a:ext cx="11809312" cy="562074"/>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31371" y="692696"/>
            <a:ext cx="11233248" cy="566365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0" y="649288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01E5B-5ACD-40B1-B094-6CBF50A1500C}" type="datetime1">
              <a:rPr kumimoji="1" lang="ja-JP" altLang="en-US" smtClean="0"/>
              <a:t>2026/2/9</a:t>
            </a:fld>
            <a:endParaRPr kumimoji="1" lang="ja-JP" altLang="en-US"/>
          </a:p>
        </p:txBody>
      </p:sp>
      <p:sp>
        <p:nvSpPr>
          <p:cNvPr id="5" name="フッター プレースホルダー 4"/>
          <p:cNvSpPr>
            <a:spLocks noGrp="1"/>
          </p:cNvSpPr>
          <p:nvPr>
            <p:ph type="ftr" sz="quarter" idx="3"/>
          </p:nvPr>
        </p:nvSpPr>
        <p:spPr>
          <a:xfrm>
            <a:off x="4367808" y="649288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9347200" y="6486977"/>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p:titleStyle>
    <p:bodyStyle>
      <a:lvl1pPr marL="342891" indent="-342891" algn="l" defTabSz="914377" rtl="0" eaLnBrk="1" latinLnBrk="0" hangingPunct="1">
        <a:spcBef>
          <a:spcPct val="20000"/>
        </a:spcBef>
        <a:buFont typeface="Arial" panose="020B0604020202020204" pitchFamily="34" charset="0"/>
        <a:buChar char="•"/>
        <a:defRPr kumimoji="1" sz="2400" kern="1200" baseline="0">
          <a:solidFill>
            <a:schemeClr val="tx1"/>
          </a:solidFill>
          <a:latin typeface="Meiryo UI" panose="020B0604030504040204" pitchFamily="50" charset="-128"/>
          <a:ea typeface="Meiryo UI" panose="020B0604030504040204" pitchFamily="50" charset="-128"/>
          <a:cs typeface="+mn-cs"/>
        </a:defRPr>
      </a:lvl1pPr>
      <a:lvl2pPr marL="742932" indent="-285744" algn="l" defTabSz="914377" rtl="0" eaLnBrk="1" latinLnBrk="0" hangingPunct="1">
        <a:spcBef>
          <a:spcPct val="20000"/>
        </a:spcBef>
        <a:buFont typeface="Arial" panose="020B0604020202020204" pitchFamily="34" charset="0"/>
        <a:buChar char="–"/>
        <a:defRPr kumimoji="1" sz="2000" kern="1200" baseline="0">
          <a:solidFill>
            <a:schemeClr val="tx1"/>
          </a:solidFill>
          <a:latin typeface="Meiryo UI" panose="020B0604030504040204" pitchFamily="50" charset="-128"/>
          <a:ea typeface="Meiryo UI" panose="020B0604030504040204" pitchFamily="50" charset="-128"/>
          <a:cs typeface="+mn-cs"/>
        </a:defRPr>
      </a:lvl2pPr>
      <a:lvl3pPr marL="1142971" indent="-228594" algn="l" defTabSz="914377" rtl="0" eaLnBrk="1" latinLnBrk="0" hangingPunct="1">
        <a:spcBef>
          <a:spcPct val="20000"/>
        </a:spcBef>
        <a:buFont typeface="Arial" panose="020B0604020202020204" pitchFamily="34" charset="0"/>
        <a:buChar char="•"/>
        <a:defRPr kumimoji="1" sz="1800" kern="1200" baseline="0">
          <a:solidFill>
            <a:schemeClr val="tx1"/>
          </a:solidFill>
          <a:latin typeface="Meiryo UI" panose="020B0604030504040204" pitchFamily="50" charset="-128"/>
          <a:ea typeface="Meiryo UI" panose="020B0604030504040204" pitchFamily="50" charset="-128"/>
          <a:cs typeface="+mn-cs"/>
        </a:defRPr>
      </a:lvl3pPr>
      <a:lvl4pPr marL="1600160" indent="-228594" algn="l" defTabSz="914377" rtl="0" eaLnBrk="1" latinLnBrk="0" hangingPunct="1">
        <a:spcBef>
          <a:spcPct val="20000"/>
        </a:spcBef>
        <a:buFont typeface="Arial" panose="020B0604020202020204" pitchFamily="34" charset="0"/>
        <a:buChar char="–"/>
        <a:defRPr kumimoji="1" sz="1600" kern="1200" baseline="0">
          <a:solidFill>
            <a:schemeClr val="tx1"/>
          </a:solidFill>
          <a:latin typeface="Meiryo UI" panose="020B0604030504040204" pitchFamily="50" charset="-128"/>
          <a:ea typeface="Meiryo UI" panose="020B0604030504040204" pitchFamily="50" charset="-128"/>
          <a:cs typeface="+mn-cs"/>
        </a:defRPr>
      </a:lvl4pPr>
      <a:lvl5pPr marL="2057349" indent="-228594" algn="l" defTabSz="914377" rtl="0" eaLnBrk="1" latinLnBrk="0" hangingPunct="1">
        <a:spcBef>
          <a:spcPct val="20000"/>
        </a:spcBef>
        <a:buFont typeface="Arial" panose="020B0604020202020204" pitchFamily="34" charset="0"/>
        <a:buChar char="»"/>
        <a:defRPr kumimoji="1" sz="1600" kern="1200" baseline="0">
          <a:solidFill>
            <a:schemeClr val="tx1"/>
          </a:solidFill>
          <a:latin typeface="Meiryo UI" panose="020B0604030504040204" pitchFamily="50" charset="-128"/>
          <a:ea typeface="Meiryo UI" panose="020B0604030504040204" pitchFamily="50" charset="-128"/>
          <a:cs typeface="+mn-cs"/>
        </a:defRPr>
      </a:lvl5pPr>
      <a:lvl6pPr marL="2514537"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726"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914"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103" indent="-228594" algn="l" defTabSz="914377"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7.xml"/><Relationship Id="rId4" Type="http://schemas.openxmlformats.org/officeDocument/2006/relationships/hyperlink" Target="https://www.meti.go.jp/policy/economy/keiei_innovation/kodoshishin/kodoshishin.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ipa.go.jp/digital/architecture/materials/what.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10">
            <a:extLst>
              <a:ext uri="{FF2B5EF4-FFF2-40B4-BE49-F238E27FC236}">
                <a16:creationId xmlns:a16="http://schemas.microsoft.com/office/drawing/2014/main" id="{D741AEE6-91C9-4439-8E2F-5F8AAF4EF145}"/>
              </a:ext>
            </a:extLst>
          </p:cNvPr>
          <p:cNvSpPr txBox="1">
            <a:spLocks noChangeArrowheads="1"/>
          </p:cNvSpPr>
          <p:nvPr/>
        </p:nvSpPr>
        <p:spPr bwMode="auto">
          <a:xfrm>
            <a:off x="623392" y="481912"/>
            <a:ext cx="9937104" cy="5179336"/>
          </a:xfrm>
          <a:prstGeom prst="rect">
            <a:avLst/>
          </a:prstGeom>
          <a:noFill/>
          <a:ln w="19050">
            <a:solidFill>
              <a:srgbClr val="0070C0"/>
            </a:solidFill>
            <a:miter lim="800000"/>
            <a:headEnd/>
            <a:tailEnd/>
          </a:ln>
        </p:spPr>
        <p:txBody>
          <a:bodyPr/>
          <a:lstStyle/>
          <a:p>
            <a:pPr eaLnBrk="1" hangingPunct="1">
              <a:defRPr/>
            </a:pPr>
            <a:r>
              <a:rPr lang="ja-JP" altLang="en-US" sz="1200" b="1" u="sng" dirty="0">
                <a:latin typeface="Meiryo UI" panose="020B0604030504040204" pitchFamily="50" charset="-128"/>
                <a:ea typeface="Meiryo UI" panose="020B0604030504040204" pitchFamily="50" charset="-128"/>
              </a:rPr>
              <a:t>本資料は採択審査のために用いる資料となります。</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200" b="1" u="sng" dirty="0">
                <a:latin typeface="Meiryo UI" panose="020B0604030504040204" pitchFamily="50" charset="-128"/>
                <a:ea typeface="Meiryo UI" panose="020B0604030504040204" pitchFamily="50" charset="-128"/>
              </a:rPr>
              <a:t>守秘義務を有す採択審査に関与する委員（＊１）・</a:t>
            </a:r>
            <a:r>
              <a:rPr lang="en-US" altLang="ja-JP" sz="1200" b="1" u="sng" dirty="0">
                <a:latin typeface="Meiryo UI" panose="020B0604030504040204" pitchFamily="50" charset="-128"/>
                <a:ea typeface="Meiryo UI" panose="020B0604030504040204" pitchFamily="50" charset="-128"/>
              </a:rPr>
              <a:t> NEDO</a:t>
            </a:r>
            <a:r>
              <a:rPr lang="ja-JP" altLang="en-US" sz="1200" b="1" u="sng" dirty="0">
                <a:latin typeface="Meiryo UI" panose="020B0604030504040204" pitchFamily="50" charset="-128"/>
                <a:ea typeface="Meiryo UI" panose="020B0604030504040204" pitchFamily="50" charset="-128"/>
              </a:rPr>
              <a:t>・</a:t>
            </a:r>
            <a:r>
              <a:rPr lang="en-US" altLang="ja-JP" sz="1200" b="1" u="sng" dirty="0">
                <a:latin typeface="Meiryo UI" panose="020B0604030504040204" pitchFamily="50" charset="-128"/>
                <a:ea typeface="Meiryo UI" panose="020B0604030504040204" pitchFamily="50" charset="-128"/>
              </a:rPr>
              <a:t>METI</a:t>
            </a:r>
            <a:r>
              <a:rPr lang="ja-JP" altLang="en-US" sz="1200" b="1" u="sng" dirty="0">
                <a:latin typeface="Meiryo UI" panose="020B0604030504040204" pitchFamily="50" charset="-128"/>
                <a:ea typeface="Meiryo UI" panose="020B0604030504040204" pitchFamily="50" charset="-128"/>
              </a:rPr>
              <a:t>が内容を審査します。</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000" b="1" dirty="0">
                <a:latin typeface="Meiryo UI" panose="020B0604030504040204" pitchFamily="50" charset="-128"/>
                <a:ea typeface="Meiryo UI" panose="020B0604030504040204" pitchFamily="50" charset="-128"/>
              </a:rPr>
              <a:t>（＊１：経産省が設置するバイオものづくり革命推進ワーキンググループ又は</a:t>
            </a:r>
            <a:r>
              <a:rPr lang="en-US" altLang="ja-JP" sz="1000" b="1" dirty="0">
                <a:latin typeface="Meiryo UI" panose="020B0604030504040204" pitchFamily="50" charset="-128"/>
                <a:ea typeface="Meiryo UI" panose="020B0604030504040204" pitchFamily="50" charset="-128"/>
              </a:rPr>
              <a:t>NEDO</a:t>
            </a:r>
            <a:r>
              <a:rPr lang="ja-JP" altLang="en-US" sz="1000" b="1" dirty="0">
                <a:latin typeface="Meiryo UI" panose="020B0604030504040204" pitchFamily="50" charset="-128"/>
                <a:ea typeface="Meiryo UI" panose="020B0604030504040204" pitchFamily="50" charset="-128"/>
              </a:rPr>
              <a:t>が設置する社会実装・技術推進委員会のうち採択審査に関わる委員）</a:t>
            </a:r>
            <a:endParaRPr lang="en-US" altLang="ja-JP" sz="1000" b="1" dirty="0">
              <a:latin typeface="Meiryo UI" panose="020B0604030504040204" pitchFamily="50" charset="-128"/>
              <a:ea typeface="Meiryo UI" panose="020B0604030504040204" pitchFamily="50" charset="-128"/>
            </a:endParaRPr>
          </a:p>
          <a:p>
            <a:pPr eaLnBrk="1" hangingPunct="1">
              <a:defRPr/>
            </a:pPr>
            <a:endParaRPr lang="en-US" altLang="ja-JP" sz="1200" b="1" dirty="0">
              <a:latin typeface="Meiryo UI" panose="020B0604030504040204" pitchFamily="50" charset="-128"/>
              <a:ea typeface="Meiryo UI" panose="020B0604030504040204" pitchFamily="50" charset="-128"/>
            </a:endParaRPr>
          </a:p>
          <a:p>
            <a:pPr eaLnBrk="1" hangingPunct="1">
              <a:defRPr/>
            </a:pP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資料の構成</a:t>
            </a:r>
            <a:r>
              <a:rPr lang="en-US" altLang="ja-JP" sz="1200" b="1" dirty="0">
                <a:latin typeface="Meiryo UI" panose="020B0604030504040204" pitchFamily="50" charset="-128"/>
                <a:ea typeface="Meiryo UI" panose="020B0604030504040204" pitchFamily="50" charset="-128"/>
              </a:rPr>
              <a:t>】</a:t>
            </a:r>
            <a:endParaRPr lang="en-US" altLang="ja-JP" sz="1200" b="1" u="sng"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提案書の記載に基づき、わかりやすく簡潔にまとめてください。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レイアウト等は適宜修正いただいて結構ですが、構成は以下の通りとします。</a:t>
            </a: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endParaRPr lang="en-US" altLang="ja-JP" sz="1200" b="1" i="1" dirty="0">
              <a:solidFill>
                <a:srgbClr val="3333FF"/>
              </a:solidFill>
              <a:latin typeface="Meiryo UI" panose="020B0604030504040204" pitchFamily="50" charset="-128"/>
              <a:ea typeface="Meiryo UI" panose="020B0604030504040204" pitchFamily="50" charset="-128"/>
            </a:endParaRPr>
          </a:p>
          <a:p>
            <a:pPr eaLnBrk="1" hangingPunct="1">
              <a:defRPr/>
            </a:pPr>
            <a:r>
              <a:rPr lang="en-US" altLang="ja-JP" sz="1200" b="1" dirty="0">
                <a:latin typeface="Meiryo UI" panose="020B0604030504040204" pitchFamily="50" charset="-128"/>
                <a:ea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rPr>
              <a:t>記載上の注意事項</a:t>
            </a:r>
            <a:r>
              <a:rPr lang="en-US" altLang="ja-JP" sz="1200" b="1" dirty="0">
                <a:latin typeface="Meiryo UI" panose="020B0604030504040204" pitchFamily="50" charset="-128"/>
                <a:ea typeface="Meiryo UI" panose="020B0604030504040204" pitchFamily="50" charset="-128"/>
              </a:rPr>
              <a:t>】</a:t>
            </a: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１　本書式に準じて、提案書の内容を審査委員が理解しやすい形にまとめてください。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　作成の過程で、黒字は残し、青字は適宜修正、青枠は削除をお願いします。</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３　各ページにページ番号を記入してください。</a:t>
            </a:r>
            <a:endParaRPr lang="en-US" altLang="ja-JP" sz="1200" dirty="0">
              <a:latin typeface="Meiryo UI" panose="020B0604030504040204" pitchFamily="50" charset="-128"/>
              <a:ea typeface="Meiryo UI" panose="020B0604030504040204" pitchFamily="50" charset="-128"/>
            </a:endParaRPr>
          </a:p>
          <a:p>
            <a:pPr eaLnBrk="1" hangingPunct="1">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４　事前質問に対する回答は最終ページにまとめてください。プレゼン時に途中で補足しながら説明してください。</a:t>
            </a:r>
            <a:endParaRPr lang="en-US" altLang="ja-JP" sz="1200" dirty="0">
              <a:latin typeface="Meiryo UI" panose="020B0604030504040204" pitchFamily="50" charset="-128"/>
              <a:ea typeface="Meiryo UI" panose="020B0604030504040204" pitchFamily="50" charset="-128"/>
            </a:endParaRPr>
          </a:p>
        </p:txBody>
      </p:sp>
      <p:sp>
        <p:nvSpPr>
          <p:cNvPr id="7172" name="テキスト ボックス 5">
            <a:extLst>
              <a:ext uri="{FF2B5EF4-FFF2-40B4-BE49-F238E27FC236}">
                <a16:creationId xmlns:a16="http://schemas.microsoft.com/office/drawing/2014/main" id="{E76C5C0D-65B2-4481-ABA3-7D1E2E1644C2}"/>
              </a:ext>
            </a:extLst>
          </p:cNvPr>
          <p:cNvSpPr txBox="1">
            <a:spLocks noChangeArrowheads="1"/>
          </p:cNvSpPr>
          <p:nvPr/>
        </p:nvSpPr>
        <p:spPr bwMode="auto">
          <a:xfrm>
            <a:off x="119336" y="12571"/>
            <a:ext cx="5003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u="sng" dirty="0">
                <a:solidFill>
                  <a:srgbClr val="3333FF"/>
                </a:solidFill>
                <a:latin typeface="Arial" panose="020B0604020202020204" pitchFamily="34" charset="0"/>
              </a:rPr>
              <a:t>提出時に、本ページは削除してください。</a:t>
            </a:r>
          </a:p>
        </p:txBody>
      </p:sp>
      <p:sp>
        <p:nvSpPr>
          <p:cNvPr id="8" name="スライド番号プレースホルダー 6">
            <a:extLst>
              <a:ext uri="{FF2B5EF4-FFF2-40B4-BE49-F238E27FC236}">
                <a16:creationId xmlns:a16="http://schemas.microsoft.com/office/drawing/2014/main" id="{1693F2CC-656D-60C8-4753-5AD56E89EB43}"/>
              </a:ext>
            </a:extLst>
          </p:cNvPr>
          <p:cNvSpPr txBox="1">
            <a:spLocks/>
          </p:cNvSpPr>
          <p:nvPr/>
        </p:nvSpPr>
        <p:spPr>
          <a:xfrm>
            <a:off x="9347200" y="6486977"/>
            <a:ext cx="28448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ja-JP" altLang="en-US" dirty="0"/>
              <a:t>（参考ページ）</a:t>
            </a:r>
          </a:p>
        </p:txBody>
      </p:sp>
      <p:pic>
        <p:nvPicPr>
          <p:cNvPr id="2" name="図 1">
            <a:extLst>
              <a:ext uri="{FF2B5EF4-FFF2-40B4-BE49-F238E27FC236}">
                <a16:creationId xmlns:a16="http://schemas.microsoft.com/office/drawing/2014/main" id="{F2F55866-4E06-22BC-382B-2E0BC10AD46D}"/>
              </a:ext>
            </a:extLst>
          </p:cNvPr>
          <p:cNvPicPr>
            <a:picLocks noChangeAspect="1"/>
          </p:cNvPicPr>
          <p:nvPr/>
        </p:nvPicPr>
        <p:blipFill>
          <a:blip r:embed="rId2"/>
          <a:stretch>
            <a:fillRect/>
          </a:stretch>
        </p:blipFill>
        <p:spPr>
          <a:xfrm>
            <a:off x="3287688" y="1556792"/>
            <a:ext cx="6624736" cy="348321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セグメント分析</a:t>
              </a:r>
              <a:endParaRPr kumimoji="1" lang="en-US" sz="1400" dirty="0" err="1">
                <a:solidFill>
                  <a:schemeClr val="tx1"/>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1" y="1699362"/>
            <a:ext cx="4068000" cy="522621"/>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ターゲットの概要</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軸①</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軸②</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2</a:t>
            </a:r>
            <a:r>
              <a:rPr kumimoji="1" lang="ja-JP" altLang="en-US" sz="2000" b="1" dirty="0">
                <a:solidFill>
                  <a:schemeClr val="tx1"/>
                </a:solidFill>
              </a:rPr>
              <a:t>）市場のセグメント・ターゲット</a:t>
            </a:r>
            <a:endParaRPr kumimoji="1" lang="en-US" sz="2000" b="1" dirty="0">
              <a:solidFill>
                <a:schemeClr val="tx1"/>
              </a:solidFill>
            </a:endParaRPr>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4" name="スライド番号プレースホルダー 3">
            <a:extLst>
              <a:ext uri="{FF2B5EF4-FFF2-40B4-BE49-F238E27FC236}">
                <a16:creationId xmlns:a16="http://schemas.microsoft.com/office/drawing/2014/main" id="{2ECCA1F1-12A0-969F-0065-657FF3813322}"/>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9</a:t>
            </a:fld>
            <a:endParaRPr kumimoji="1" lang="ja-JP" altLang="en-US" dirty="0"/>
          </a:p>
        </p:txBody>
      </p:sp>
    </p:spTree>
    <p:extLst>
      <p:ext uri="{BB962C8B-B14F-4D97-AF65-F5344CB8AC3E}">
        <p14:creationId xmlns:p14="http://schemas.microsoft.com/office/powerpoint/2010/main" val="1946339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2110341"/>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accent5">
                    <a:lumMod val="75000"/>
                  </a:schemeClr>
                </a:solidFill>
                <a:latin typeface="Meiryo UI" panose="020B0604030504040204" pitchFamily="50" charset="-128"/>
                <a:ea typeface="Meiryo UI" panose="020B0604030504040204" pitchFamily="50" charset="-128"/>
              </a:rPr>
              <a:t>・今回の技術開発を通じてどういった社会をつくろうとしているのか（未利用資源の獲得からバイオ由来製品の生産、誰が売り手となって市場に上市され、使用した製品（使用後）は再度循環させるのか）といったビジョンを示す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・技術開発により製品を生産する案件においては、どういったプレイヤーが関与して製品を市場に展開していくのか、</a:t>
            </a:r>
            <a:r>
              <a:rPr lang="en-US" altLang="ja-JP" sz="1400" dirty="0">
                <a:solidFill>
                  <a:schemeClr val="accent5">
                    <a:lumMod val="75000"/>
                  </a:schemeClr>
                </a:solidFill>
                <a:latin typeface="Meiryo UI" panose="020B0604030504040204" pitchFamily="50" charset="-128"/>
                <a:ea typeface="Meiryo UI" panose="020B0604030504040204" pitchFamily="50" charset="-128"/>
              </a:rPr>
              <a:t>PF</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事業を行う案件においては、具体的な顧客（現状で固まっていないのであれば顧客イメージ）まで記載すること。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・なお、項目②</a:t>
            </a:r>
            <a:r>
              <a:rPr lang="en-US" altLang="ja-JP" sz="1400" dirty="0">
                <a:solidFill>
                  <a:schemeClr val="accent5">
                    <a:lumMod val="75000"/>
                  </a:schemeClr>
                </a:solidFill>
                <a:latin typeface="Meiryo UI" panose="020B0604030504040204" pitchFamily="50" charset="-128"/>
                <a:ea typeface="Meiryo UI" panose="020B0604030504040204" pitchFamily="50" charset="-128"/>
              </a:rPr>
              <a:t>-b</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の提案は、次を示すこと。</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lang="en-US" altLang="ja-JP" sz="1400" dirty="0">
                <a:solidFill>
                  <a:schemeClr val="accent5">
                    <a:lumMod val="75000"/>
                  </a:schemeClr>
                </a:solidFill>
                <a:latin typeface="Meiryo UI" panose="020B0604030504040204" pitchFamily="50" charset="-128"/>
                <a:ea typeface="Meiryo UI" panose="020B0604030504040204" pitchFamily="50" charset="-128"/>
              </a:rPr>
              <a:t>PF</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を行う案件で、試験環境下での研究開発に必要となる培養・精製等の設備についても設置をする案件においては、各研究開発項目に付随して得られるデータの重要性に着目し、グローバルでの競争が可能となるよう、効果的なデータの取得、活用及び連携の方法等についても示す。</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endParaRPr lang="en-US"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）提供価値・ビジネスモデル</a:t>
            </a:r>
            <a:endParaRPr kumimoji="1" lang="en-US" sz="2000" b="1" dirty="0">
              <a:solidFill>
                <a:schemeClr val="tx1"/>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バイオものづくり革命の実現に向けた全体ビジョン</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3">
            <a:extLst>
              <a:ext uri="{FF2B5EF4-FFF2-40B4-BE49-F238E27FC236}">
                <a16:creationId xmlns:a16="http://schemas.microsoft.com/office/drawing/2014/main" id="{88E5672A-5BBB-4620-689A-1E2C3F4EFBC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10</a:t>
            </a:fld>
            <a:endParaRPr kumimoji="1" lang="ja-JP" altLang="en-US" dirty="0"/>
          </a:p>
        </p:txBody>
      </p:sp>
    </p:spTree>
    <p:extLst>
      <p:ext uri="{BB962C8B-B14F-4D97-AF65-F5344CB8AC3E}">
        <p14:creationId xmlns:p14="http://schemas.microsoft.com/office/powerpoint/2010/main" val="2370453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370843" y="1024819"/>
            <a:ext cx="11187675" cy="1167113"/>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dirty="0">
                <a:solidFill>
                  <a:schemeClr val="accent5">
                    <a:lumMod val="75000"/>
                  </a:schemeClr>
                </a:solidFill>
                <a:latin typeface="Meiryo UI" panose="020B0604030504040204" pitchFamily="50" charset="-128"/>
                <a:ea typeface="Meiryo UI" panose="020B0604030504040204" pitchFamily="50" charset="-128"/>
              </a:rPr>
              <a:t>・社会・顧客に対する提供価値を</a:t>
            </a:r>
            <a:r>
              <a:rPr lang="ja-JP" altLang="en-US" sz="1200" dirty="0">
                <a:solidFill>
                  <a:srgbClr val="0000FF"/>
                </a:solidFill>
                <a:latin typeface="Meiryo UI" panose="020B0604030504040204" pitchFamily="50" charset="-128"/>
                <a:ea typeface="Meiryo UI" panose="020B0604030504040204" pitchFamily="50" charset="-128"/>
              </a:rPr>
              <a:t>、定量目標も用いながら改めて具体的に記述し、それを実現するビジネスモデル（製品・サービス・収益化の方法）について記載（なお、ビジネスモデルの特徴として、独自性・新規性・有効性・実現可能性・継続性等を簡潔に記載）</a:t>
            </a:r>
            <a:endParaRPr lang="en-US" altLang="ja-JP" sz="1200" dirty="0">
              <a:solidFill>
                <a:srgbClr val="0000FF"/>
              </a:solidFill>
              <a:latin typeface="Meiryo UI" panose="020B0604030504040204" pitchFamily="50" charset="-128"/>
              <a:ea typeface="Meiryo UI" panose="020B0604030504040204" pitchFamily="50" charset="-128"/>
            </a:endParaRPr>
          </a:p>
          <a:p>
            <a:r>
              <a:rPr lang="ja-JP" altLang="en-US" sz="1200" dirty="0">
                <a:solidFill>
                  <a:srgbClr val="0000FF"/>
                </a:solidFill>
                <a:latin typeface="Meiryo UI" panose="020B0604030504040204" pitchFamily="50" charset="-128"/>
                <a:ea typeface="Meiryo UI" panose="020B0604030504040204" pitchFamily="50" charset="-128"/>
              </a:rPr>
              <a:t>・先述の産業アーキテクチャの中で、どこに収益機会を見出して想定されたビジネスモデル</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であるかについて記載。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r>
              <a:rPr lang="ja-JP" altLang="en-US" sz="1200" dirty="0">
                <a:solidFill>
                  <a:schemeClr val="accent5">
                    <a:lumMod val="75000"/>
                  </a:schemeClr>
                </a:solidFill>
                <a:latin typeface="Meiryo UI" panose="020B0604030504040204" pitchFamily="50" charset="-128"/>
                <a:ea typeface="Meiryo UI" panose="020B0604030504040204" pitchFamily="50" charset="-128"/>
              </a:rPr>
              <a:t>・併せて、当該ビジネスモデルの実現に、どのような研究開発が必要となるかを明記</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）提供価値・ビジネスモデル</a:t>
            </a:r>
            <a:endParaRPr kumimoji="1" lang="en-US" sz="2000" b="1" dirty="0">
              <a:solidFill>
                <a:schemeClr val="tx1"/>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57933" y="3501801"/>
            <a:ext cx="8193830" cy="2591493"/>
          </a:xfrm>
          <a:prstGeom prst="rect">
            <a:avLst/>
          </a:prstGeom>
          <a:noFill/>
          <a:ln w="9525" cap="rnd">
            <a:solidFill>
              <a:schemeClr val="accent5">
                <a:lumMod val="7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1" lang="ja-JP" altLang="en-US" sz="1600" dirty="0">
                <a:solidFill>
                  <a:srgbClr val="0000FF"/>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endParaRPr kumimoji="1" lang="en-US" altLang="ja-JP" sz="16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r>
              <a:rPr kumimoji="1" lang="en-US" altLang="ja-JP" sz="1400" dirty="0">
                <a:solidFill>
                  <a:srgbClr val="0000FF"/>
                </a:solidFill>
                <a:latin typeface="Meiryo UI" panose="020B0604030504040204" pitchFamily="50" charset="-128"/>
                <a:ea typeface="Meiryo UI" panose="020B0604030504040204" pitchFamily="50" charset="-128"/>
              </a:rPr>
              <a:t>※</a:t>
            </a:r>
            <a:r>
              <a:rPr kumimoji="1" lang="ja-JP" altLang="en-US" sz="1400" dirty="0">
                <a:solidFill>
                  <a:srgbClr val="0000FF"/>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３．研究開発計画における取組の成果がどのような役割を果たしうるかという関係性が分かるように記載</a:t>
            </a:r>
            <a:endParaRPr kumimoji="1" lang="en-US" altLang="ja-JP" sz="1400" dirty="0">
              <a:solidFill>
                <a:srgbClr val="0000FF"/>
              </a:solidFill>
              <a:latin typeface="Meiryo UI" panose="020B0604030504040204" pitchFamily="50" charset="-128"/>
              <a:ea typeface="Meiryo UI" panose="020B0604030504040204" pitchFamily="50" charset="-128"/>
            </a:endParaRPr>
          </a:p>
          <a:p>
            <a:pPr marL="0" lvl="2">
              <a:buClr>
                <a:schemeClr val="tx2"/>
              </a:buClr>
              <a:buSzPct val="100000"/>
            </a:pPr>
            <a:endParaRPr kumimoji="1" lang="ja-JP" altLang="en-US" sz="1400" dirty="0">
              <a:solidFill>
                <a:srgbClr val="0000FF"/>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endParaRPr kumimoji="1" lang="en-US" altLang="ja-JP" sz="1600" dirty="0">
              <a:solidFill>
                <a:srgbClr val="0000FF"/>
              </a:solidFill>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88E5672A-5BBB-4620-689A-1E2C3F4EFBC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11</a:t>
            </a:fld>
            <a:endParaRPr kumimoji="1" lang="ja-JP" altLang="en-US" dirty="0"/>
          </a:p>
        </p:txBody>
      </p:sp>
    </p:spTree>
    <p:extLst>
      <p:ext uri="{BB962C8B-B14F-4D97-AF65-F5344CB8AC3E}">
        <p14:creationId xmlns:p14="http://schemas.microsoft.com/office/powerpoint/2010/main" val="2167734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299117" y="916053"/>
            <a:ext cx="11555831" cy="1409945"/>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a:t>
            </a:r>
            <a:r>
              <a:rPr kumimoji="0" lang="ja-JP" altLang="en-US" sz="14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に即時反映されるのを推奨）</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a:defRPr/>
            </a:pPr>
            <a:r>
              <a:rPr kumimoji="0" lang="ja-JP" altLang="en-US" sz="14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標準化戦略の考え方や具体的な取組内容</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(ex</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ISO</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規格、具体的な委員会・部会名等</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を記載。</a:t>
            </a:r>
            <a:endParaRPr kumimoji="0" lang="en-US" altLang="ja-JP" sz="1400" dirty="0">
              <a:solidFill>
                <a:schemeClr val="accent5">
                  <a:lumMod val="75000"/>
                </a:schemeClr>
              </a:solidFill>
              <a:latin typeface="Meiryo UI" panose="020B0604030504040204" pitchFamily="50" charset="-128"/>
              <a:ea typeface="Meiryo UI" panose="020B0604030504040204" pitchFamily="50" charset="-128"/>
            </a:endParaRPr>
          </a:p>
          <a:p>
            <a:pPr>
              <a:defRPr/>
            </a:pP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　</a:t>
            </a:r>
            <a:r>
              <a:rPr kumimoji="0"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400" dirty="0">
                <a:solidFill>
                  <a:schemeClr val="accent5">
                    <a:lumMod val="75000"/>
                  </a:schemeClr>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）提供価値・ビジネスモデル（標準化の取組等）</a:t>
            </a:r>
            <a:endParaRPr kumimoji="1" lang="en-US" sz="20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推進体制については、２</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555354" y="3005282"/>
            <a:ext cx="4932120" cy="1530969"/>
          </a:xfrm>
          <a:prstGeom prst="rect">
            <a:avLst/>
          </a:prstGeom>
          <a:noFill/>
          <a:ln w="9525" cap="rnd">
            <a:solidFill>
              <a:schemeClr val="accent5">
                <a:lumMod val="7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100" dirty="0">
                <a:solidFill>
                  <a:schemeClr val="accent5">
                    <a:lumMod val="75000"/>
                  </a:schemeClr>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」、「ターゲット市場の特徴、目標とするシェア・時期</a:t>
            </a:r>
            <a:r>
              <a:rPr kumimoji="0" lang="ja-JP" altLang="en-US"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endParaRPr kumimoji="0" lang="en-US" altLang="ja-JP" sz="9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solidFill>
              <a:schemeClr val="accent5">
                <a:lumMod val="75000"/>
              </a:schemeClr>
            </a:solid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1050" dirty="0">
                <a:solidFill>
                  <a:schemeClr val="accent5">
                    <a:lumMod val="75000"/>
                  </a:schemeClr>
                </a:solidFill>
                <a:latin typeface="Meiryo UI" panose="020B0604030504040204" pitchFamily="50" charset="-128"/>
                <a:ea typeface="Meiryo UI" panose="020B0604030504040204" pitchFamily="50" charset="-128"/>
              </a:rPr>
              <a:t>「標準化団体に参加、</a:t>
            </a:r>
            <a:r>
              <a:rPr kumimoji="1" lang="en-US" altLang="ja-JP" sz="1050" dirty="0">
                <a:solidFill>
                  <a:schemeClr val="accent5">
                    <a:lumMod val="75000"/>
                  </a:schemeClr>
                </a:solidFill>
                <a:latin typeface="Meiryo UI" panose="020B0604030504040204" pitchFamily="50" charset="-128"/>
                <a:ea typeface="Meiryo UI" panose="020B0604030504040204" pitchFamily="50" charset="-128"/>
              </a:rPr>
              <a:t>xx</a:t>
            </a:r>
            <a:r>
              <a:rPr kumimoji="1" lang="ja-JP" altLang="en-US" sz="1050" dirty="0">
                <a:solidFill>
                  <a:schemeClr val="accent5">
                    <a:lumMod val="75000"/>
                  </a:schemeClr>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accent5">
                  <a:lumMod val="75000"/>
                </a:schemeClr>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「○○するために、▲▲団体と、製品化までに■■の標準化を行う」という記載を推奨</a:t>
            </a:r>
            <a:endParaRPr kumimoji="0" lang="en-US" altLang="ja-JP" sz="105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04A40283-8F6E-D5B1-5301-23D0B601071C}"/>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12</a:t>
            </a:fld>
            <a:endParaRPr kumimoji="1" lang="ja-JP" altLang="en-US" dirty="0"/>
          </a:p>
        </p:txBody>
      </p:sp>
    </p:spTree>
    <p:extLst>
      <p:ext uri="{BB962C8B-B14F-4D97-AF65-F5344CB8AC3E}">
        <p14:creationId xmlns:p14="http://schemas.microsoft.com/office/powerpoint/2010/main" val="498710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想定される国内外の競合との比較において</a:t>
            </a:r>
            <a:r>
              <a:rPr lang="ja-JP" altLang="en-US" sz="1400" dirty="0">
                <a:solidFill>
                  <a:srgbClr val="0000FF"/>
                </a:solidFill>
                <a:latin typeface="Meiryo UI" panose="020B0604030504040204" pitchFamily="50" charset="-128"/>
                <a:ea typeface="Meiryo UI" panose="020B0604030504040204" pitchFamily="50" charset="-128"/>
              </a:rPr>
              <a:t>、現在での想定される自社の優位性</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をどのように活かし、将来</a:t>
            </a:r>
            <a:r>
              <a:rPr lang="en-US" altLang="ja-JP" sz="1400" dirty="0">
                <a:solidFill>
                  <a:schemeClr val="accent5">
                    <a:lumMod val="75000"/>
                  </a:schemeClr>
                </a:solidFill>
                <a:latin typeface="Meiryo UI" panose="020B0604030504040204" pitchFamily="50" charset="-128"/>
                <a:ea typeface="Meiryo UI" panose="020B0604030504040204" pitchFamily="50" charset="-128"/>
              </a:rPr>
              <a:t>(2030</a:t>
            </a:r>
            <a:r>
              <a:rPr lang="ja-JP" altLang="en-US" sz="1400" dirty="0">
                <a:solidFill>
                  <a:schemeClr val="accent5">
                    <a:lumMod val="75000"/>
                  </a:schemeClr>
                </a:solidFill>
                <a:latin typeface="Meiryo UI" panose="020B0604030504040204" pitchFamily="50" charset="-128"/>
                <a:ea typeface="Meiryo UI" panose="020B0604030504040204" pitchFamily="50" charset="-128"/>
              </a:rPr>
              <a:t>年まで</a:t>
            </a:r>
            <a:r>
              <a:rPr lang="en-US" altLang="ja-JP" sz="1400" dirty="0">
                <a:solidFill>
                  <a:schemeClr val="accent5">
                    <a:lumMod val="75000"/>
                  </a:schemeClr>
                </a:solidFill>
                <a:latin typeface="Meiryo UI" panose="020B0604030504040204" pitchFamily="50" charset="-128"/>
                <a:ea typeface="Meiryo UI" panose="020B0604030504040204" pitchFamily="50" charset="-128"/>
              </a:rPr>
              <a:t>)</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accent5">
                    <a:lumMod val="75000"/>
                  </a:schemeClr>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dirty="0">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4</a:t>
            </a:r>
            <a:r>
              <a:rPr kumimoji="1" lang="ja-JP" altLang="en-US" sz="2000" b="1" dirty="0">
                <a:solidFill>
                  <a:schemeClr val="tx1"/>
                </a:solidFill>
              </a:rPr>
              <a:t>）経営資源・ポジショニング</a:t>
            </a:r>
            <a:endParaRPr kumimoji="1" lang="en-US" sz="2000" b="1" dirty="0">
              <a:solidFill>
                <a:schemeClr val="tx1"/>
              </a:solidFill>
            </a:endParaRPr>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BD453A5B-2E5A-C1B0-77BB-ED600D09F35D}"/>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13</a:t>
            </a:fld>
            <a:endParaRPr kumimoji="1" lang="ja-JP" altLang="en-US" dirty="0"/>
          </a:p>
        </p:txBody>
      </p:sp>
    </p:spTree>
    <p:extLst>
      <p:ext uri="{BB962C8B-B14F-4D97-AF65-F5344CB8AC3E}">
        <p14:creationId xmlns:p14="http://schemas.microsoft.com/office/powerpoint/2010/main" val="661005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33674919"/>
              </p:ext>
            </p:extLst>
          </p:nvPr>
        </p:nvGraphicFramePr>
        <p:xfrm>
          <a:off x="521722" y="2653896"/>
          <a:ext cx="11257502" cy="33279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百万トン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3"/>
            <a:ext cx="11514279" cy="684280"/>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2040</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6213" lvl="2" indent="-176213"/>
            <a:r>
              <a:rPr lang="ja-JP" altLang="en-US" sz="1200" dirty="0">
                <a:solidFill>
                  <a:schemeClr val="accent5">
                    <a:lumMod val="75000"/>
                  </a:schemeClr>
                </a:solidFill>
                <a:latin typeface="Meiryo UI" panose="020B0604030504040204" pitchFamily="50" charset="-128"/>
                <a:ea typeface="Meiryo UI" panose="020B0604030504040204" pitchFamily="50" charset="-128"/>
              </a:rPr>
              <a:t>・ 今後、経産省が設置するバイオものづくり革命推進ワーキンググループにおけるモニタリングにおいて、当該情報をアップデートした上で、定期的に確認を行う予定</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投資計画</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5</a:t>
            </a:r>
            <a:r>
              <a:rPr kumimoji="1" lang="ja-JP" altLang="en-US" sz="2000" b="1" dirty="0">
                <a:solidFill>
                  <a:schemeClr val="tx1"/>
                </a:solidFill>
              </a:rPr>
              <a:t>）事業計画の全体像</a:t>
            </a:r>
            <a:endParaRPr kumimoji="1" lang="en-US" sz="2000" b="1" dirty="0">
              <a:solidFill>
                <a:schemeClr val="tx1"/>
              </a:solidFill>
            </a:endParaRPr>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137205" cy="270926"/>
          </a:xfrm>
          <a:prstGeom prst="wedgeRectCallout">
            <a:avLst>
              <a:gd name="adj1" fmla="val -38294"/>
              <a:gd name="adj2" fmla="val -259561"/>
            </a:avLst>
          </a:prstGeom>
          <a:noFill/>
          <a:ln w="9525" cap="rnd" cmpd="sng" algn="ctr">
            <a:solidFill>
              <a:schemeClr val="accent5">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accent5">
                    <a:lumMod val="75000"/>
                  </a:schemeClr>
                </a:solidFill>
                <a:latin typeface="Meiryo UI" panose="020B0604030504040204" pitchFamily="50" charset="-128"/>
                <a:ea typeface="Meiryo UI" panose="020B0604030504040204" pitchFamily="50" charset="-128"/>
              </a:rPr>
              <a:t>CO</a:t>
            </a:r>
            <a:r>
              <a:rPr kumimoji="1" lang="en-US" altLang="ja-JP" sz="1000" baseline="-25000" dirty="0">
                <a:solidFill>
                  <a:schemeClr val="accent5">
                    <a:lumMod val="75000"/>
                  </a:schemeClr>
                </a:solidFill>
                <a:latin typeface="Meiryo UI" panose="020B0604030504040204" pitchFamily="50" charset="-128"/>
                <a:ea typeface="Meiryo UI" panose="020B0604030504040204" pitchFamily="50" charset="-128"/>
              </a:rPr>
              <a:t>2</a:t>
            </a:r>
            <a:r>
              <a:rPr kumimoji="1" lang="ja-JP" altLang="en-US" sz="1000" dirty="0">
                <a:solidFill>
                  <a:schemeClr val="accent5">
                    <a:lumMod val="75000"/>
                  </a:schemeClr>
                </a:solidFill>
                <a:latin typeface="Meiryo UI" panose="020B0604030504040204" pitchFamily="50" charset="-128"/>
                <a:ea typeface="Meiryo UI" panose="020B0604030504040204" pitchFamily="50" charset="-128"/>
              </a:rPr>
              <a:t>削減効果等の価値をアピールができる場合は記載し、算定の考え方を明記すること</a:t>
            </a:r>
            <a:endParaRPr kumimoji="1" lang="en-US" altLang="ja-JP" sz="10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DE5132D4-730A-81B8-BA9E-BFF7971B39EB}"/>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14</a:t>
            </a:fld>
            <a:endParaRPr kumimoji="1" lang="ja-JP" altLang="en-US" dirty="0"/>
          </a:p>
        </p:txBody>
      </p:sp>
    </p:spTree>
    <p:extLst>
      <p:ext uri="{BB962C8B-B14F-4D97-AF65-F5344CB8AC3E}">
        <p14:creationId xmlns:p14="http://schemas.microsoft.com/office/powerpoint/2010/main" val="1906453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B09E4B8-D339-4ECC-93DB-B122869F0B26}"/>
              </a:ext>
            </a:extLst>
          </p:cNvPr>
          <p:cNvSpPr/>
          <p:nvPr/>
        </p:nvSpPr>
        <p:spPr>
          <a:xfrm>
            <a:off x="7248128" y="62796"/>
            <a:ext cx="4743554" cy="5472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 （</a:t>
            </a:r>
            <a:r>
              <a:rPr kumimoji="1" lang="en-US" altLang="ja-JP" sz="2000" b="1" dirty="0">
                <a:solidFill>
                  <a:schemeClr val="tx1"/>
                </a:solidFill>
              </a:rPr>
              <a:t>5</a:t>
            </a:r>
            <a:r>
              <a:rPr kumimoji="1" lang="ja-JP" altLang="en-US" sz="2000" b="1" dirty="0">
                <a:solidFill>
                  <a:schemeClr val="tx1"/>
                </a:solidFill>
              </a:rPr>
              <a:t>）事業計画の全体像</a:t>
            </a:r>
            <a:endParaRPr kumimoji="1" lang="en-US" sz="2000" b="1" dirty="0">
              <a:solidFill>
                <a:schemeClr val="tx1"/>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 name="表 1">
            <a:extLst>
              <a:ext uri="{FF2B5EF4-FFF2-40B4-BE49-F238E27FC236}">
                <a16:creationId xmlns:a16="http://schemas.microsoft.com/office/drawing/2014/main" id="{EF77743E-8D9B-E757-EC16-185434C2049A}"/>
              </a:ext>
            </a:extLst>
          </p:cNvPr>
          <p:cNvGraphicFramePr>
            <a:graphicFrameLocks noGrp="1"/>
          </p:cNvGraphicFramePr>
          <p:nvPr>
            <p:extLst>
              <p:ext uri="{D42A27DB-BD31-4B8C-83A1-F6EECF244321}">
                <p14:modId xmlns:p14="http://schemas.microsoft.com/office/powerpoint/2010/main" val="189269781"/>
              </p:ext>
            </p:extLst>
          </p:nvPr>
        </p:nvGraphicFramePr>
        <p:xfrm>
          <a:off x="326341" y="1253088"/>
          <a:ext cx="10969851" cy="3688080"/>
        </p:xfrm>
        <a:graphic>
          <a:graphicData uri="http://schemas.openxmlformats.org/drawingml/2006/table">
            <a:tbl>
              <a:tblPr>
                <a:tableStyleId>{5940675A-B579-460E-94D1-54222C63F5DA}</a:tableStyleId>
              </a:tblPr>
              <a:tblGrid>
                <a:gridCol w="2059563">
                  <a:extLst>
                    <a:ext uri="{9D8B030D-6E8A-4147-A177-3AD203B41FA5}">
                      <a16:colId xmlns:a16="http://schemas.microsoft.com/office/drawing/2014/main" val="2354422842"/>
                    </a:ext>
                  </a:extLst>
                </a:gridCol>
                <a:gridCol w="1485048">
                  <a:extLst>
                    <a:ext uri="{9D8B030D-6E8A-4147-A177-3AD203B41FA5}">
                      <a16:colId xmlns:a16="http://schemas.microsoft.com/office/drawing/2014/main" val="2011651570"/>
                    </a:ext>
                  </a:extLst>
                </a:gridCol>
                <a:gridCol w="1485048">
                  <a:extLst>
                    <a:ext uri="{9D8B030D-6E8A-4147-A177-3AD203B41FA5}">
                      <a16:colId xmlns:a16="http://schemas.microsoft.com/office/drawing/2014/main" val="4105219789"/>
                    </a:ext>
                  </a:extLst>
                </a:gridCol>
                <a:gridCol w="1485048">
                  <a:extLst>
                    <a:ext uri="{9D8B030D-6E8A-4147-A177-3AD203B41FA5}">
                      <a16:colId xmlns:a16="http://schemas.microsoft.com/office/drawing/2014/main" val="3121337599"/>
                    </a:ext>
                  </a:extLst>
                </a:gridCol>
                <a:gridCol w="1485048">
                  <a:extLst>
                    <a:ext uri="{9D8B030D-6E8A-4147-A177-3AD203B41FA5}">
                      <a16:colId xmlns:a16="http://schemas.microsoft.com/office/drawing/2014/main" val="3304112752"/>
                    </a:ext>
                  </a:extLst>
                </a:gridCol>
                <a:gridCol w="1485048">
                  <a:extLst>
                    <a:ext uri="{9D8B030D-6E8A-4147-A177-3AD203B41FA5}">
                      <a16:colId xmlns:a16="http://schemas.microsoft.com/office/drawing/2014/main" val="3441237574"/>
                    </a:ext>
                  </a:extLst>
                </a:gridCol>
                <a:gridCol w="1485048">
                  <a:extLst>
                    <a:ext uri="{9D8B030D-6E8A-4147-A177-3AD203B41FA5}">
                      <a16:colId xmlns:a16="http://schemas.microsoft.com/office/drawing/2014/main" val="34688200"/>
                    </a:ext>
                  </a:extLst>
                </a:gridCol>
              </a:tblGrid>
              <a:tr h="216702">
                <a:tc>
                  <a:txBody>
                    <a:bodyPr/>
                    <a:lstStyle/>
                    <a:p>
                      <a:pPr algn="ct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0" marR="57785" algn="l">
                        <a:spcAft>
                          <a:spcPts val="0"/>
                        </a:spcAft>
                      </a:pPr>
                      <a:r>
                        <a:rPr lang="en-US" altLang="ja-JP" sz="1100" kern="100" dirty="0">
                          <a:effectLst/>
                          <a:latin typeface="Meiryo UI" panose="020B0604030504040204" pitchFamily="50" charset="-128"/>
                          <a:ea typeface="Meiryo UI" panose="020B0604030504040204" pitchFamily="50" charset="-128"/>
                        </a:rPr>
                        <a:t>(NEDO</a:t>
                      </a:r>
                      <a:r>
                        <a:rPr lang="ja-JP" altLang="en-US" sz="1100" kern="100" dirty="0">
                          <a:effectLst/>
                          <a:latin typeface="Meiryo UI" panose="020B0604030504040204" pitchFamily="50" charset="-128"/>
                          <a:ea typeface="Meiryo UI" panose="020B0604030504040204" pitchFamily="50" charset="-128"/>
                        </a:rPr>
                        <a:t>事業期間</a:t>
                      </a:r>
                      <a:r>
                        <a:rPr lang="en-US" altLang="ja-JP" sz="1100" kern="100" dirty="0">
                          <a:effectLst/>
                          <a:latin typeface="Meiryo UI" panose="020B0604030504040204" pitchFamily="50" charset="-128"/>
                          <a:ea typeface="Meiryo UI" panose="020B0604030504040204" pitchFamily="50" charset="-128"/>
                        </a:rPr>
                        <a:t>)</a:t>
                      </a:r>
                      <a:r>
                        <a:rPr lang="en-US" altLang="ja-JP" sz="1600" kern="100" dirty="0">
                          <a:effectLst/>
                          <a:latin typeface="Meiryo UI" panose="020B0604030504040204" pitchFamily="50" charset="-128"/>
                          <a:ea typeface="Meiryo UI" panose="020B0604030504040204" pitchFamily="50" charset="-128"/>
                        </a:rPr>
                        <a:t> </a:t>
                      </a:r>
                    </a:p>
                    <a:p>
                      <a:pPr marL="8255" marR="57785" algn="r">
                        <a:spcAft>
                          <a:spcPts val="0"/>
                        </a:spcAft>
                      </a:pPr>
                      <a:r>
                        <a:rPr lang="ja-JP" altLang="en-US" sz="1400" kern="100" dirty="0">
                          <a:effectLst/>
                          <a:latin typeface="Meiryo UI" panose="020B0604030504040204" pitchFamily="50" charset="-128"/>
                          <a:ea typeface="Meiryo UI" panose="020B0604030504040204" pitchFamily="50" charset="-128"/>
                        </a:rPr>
                        <a:t>～</a:t>
                      </a:r>
                      <a:r>
                        <a:rPr lang="en-US" altLang="ja-JP" sz="1400" kern="100" dirty="0">
                          <a:effectLst/>
                          <a:latin typeface="Meiryo UI" panose="020B0604030504040204" pitchFamily="50" charset="-128"/>
                          <a:ea typeface="Meiryo UI" panose="020B0604030504040204" pitchFamily="50" charset="-128"/>
                        </a:rPr>
                        <a:t>2027</a:t>
                      </a:r>
                      <a:r>
                        <a:rPr lang="ja-JP" altLang="ja-JP" sz="1400" kern="100" dirty="0">
                          <a:effectLst/>
                          <a:latin typeface="Meiryo UI" panose="020B0604030504040204" pitchFamily="50" charset="-128"/>
                          <a:ea typeface="Meiryo UI" panose="020B0604030504040204" pitchFamily="50" charset="-128"/>
                        </a:rPr>
                        <a:t>年度</a:t>
                      </a:r>
                      <a:endParaRPr lang="ja-JP" sz="14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tc>
                  <a:txBody>
                    <a:bodyPr/>
                    <a:lstStyle/>
                    <a:p>
                      <a:pPr marL="8255" marR="57785" algn="r">
                        <a:spcAft>
                          <a:spcPts val="0"/>
                        </a:spcAft>
                      </a:pPr>
                      <a:r>
                        <a:rPr lang="en-US" sz="1400" kern="100" dirty="0">
                          <a:effectLst/>
                          <a:latin typeface="Meiryo UI" panose="020B0604030504040204" pitchFamily="50" charset="-128"/>
                          <a:ea typeface="Meiryo UI" panose="020B0604030504040204" pitchFamily="50" charset="-128"/>
                        </a:rPr>
                        <a:t>  </a:t>
                      </a:r>
                      <a:r>
                        <a:rPr lang="ja-JP" sz="1400" kern="100" dirty="0">
                          <a:effectLst/>
                          <a:latin typeface="Meiryo UI" panose="020B0604030504040204" pitchFamily="50" charset="-128"/>
                          <a:ea typeface="Meiryo UI" panose="020B0604030504040204" pitchFamily="50" charset="-128"/>
                        </a:rPr>
                        <a:t>　　　年度</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nchor="ctr"/>
                </a:tc>
                <a:extLst>
                  <a:ext uri="{0D108BD9-81ED-4DB2-BD59-A6C34878D82A}">
                    <a16:rowId xmlns:a16="http://schemas.microsoft.com/office/drawing/2014/main" val="23030668"/>
                  </a:ext>
                </a:extLst>
              </a:tr>
              <a:tr h="2566742">
                <a:tc>
                  <a:txBody>
                    <a:bodyPr/>
                    <a:lstStyle/>
                    <a:p>
                      <a:pPr algn="just"/>
                      <a:endParaRPr lang="en-US" altLang="ja-JP" sz="1400" dirty="0">
                        <a:effectLst/>
                        <a:latin typeface="Meiryo UI" panose="020B0604030504040204" pitchFamily="50" charset="-128"/>
                        <a:ea typeface="Meiryo UI" panose="020B0604030504040204" pitchFamily="50" charset="-128"/>
                      </a:endParaRPr>
                    </a:p>
                    <a:p>
                      <a:pPr algn="just"/>
                      <a:r>
                        <a:rPr lang="ja-JP" altLang="en-US" sz="1400" dirty="0">
                          <a:effectLst/>
                          <a:latin typeface="Meiryo UI" panose="020B0604030504040204" pitchFamily="50" charset="-128"/>
                          <a:ea typeface="Meiryo UI" panose="020B0604030504040204" pitchFamily="50" charset="-128"/>
                        </a:rPr>
                        <a:t>商用前実証</a:t>
                      </a:r>
                      <a:endParaRPr lang="en-US" altLang="ja-JP" sz="1400" dirty="0">
                        <a:effectLst/>
                        <a:latin typeface="Meiryo UI" panose="020B0604030504040204" pitchFamily="50" charset="-128"/>
                        <a:ea typeface="Meiryo UI" panose="020B0604030504040204" pitchFamily="50" charset="-128"/>
                      </a:endParaRPr>
                    </a:p>
                    <a:p>
                      <a:pPr algn="just"/>
                      <a:endParaRPr lang="en-US" altLang="ja-JP" sz="1400" dirty="0">
                        <a:effectLst/>
                        <a:latin typeface="Meiryo UI" panose="020B0604030504040204" pitchFamily="50" charset="-128"/>
                        <a:ea typeface="Meiryo UI" panose="020B0604030504040204" pitchFamily="50" charset="-128"/>
                      </a:endParaRPr>
                    </a:p>
                    <a:p>
                      <a:pPr algn="just"/>
                      <a:r>
                        <a:rPr lang="ja-JP" sz="1400" dirty="0">
                          <a:effectLst/>
                          <a:latin typeface="Meiryo UI" panose="020B0604030504040204" pitchFamily="50" charset="-128"/>
                          <a:ea typeface="Meiryo UI" panose="020B0604030504040204" pitchFamily="50" charset="-128"/>
                        </a:rPr>
                        <a:t>製品設計 </a:t>
                      </a: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設備投資</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生産</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販売</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p>
                    <a:p>
                      <a:pPr algn="just"/>
                      <a:endParaRPr lang="ja-JP" sz="1600" kern="100" dirty="0">
                        <a:effectLst/>
                        <a:latin typeface="Meiryo UI" panose="020B0604030504040204" pitchFamily="50" charset="-128"/>
                        <a:ea typeface="Meiryo UI" panose="020B0604030504040204" pitchFamily="50" charset="-128"/>
                      </a:endParaRPr>
                    </a:p>
                    <a:p>
                      <a:pPr algn="just"/>
                      <a:r>
                        <a:rPr lang="ja-JP" sz="1400" kern="100" dirty="0">
                          <a:effectLst/>
                          <a:latin typeface="Meiryo UI" panose="020B0604030504040204" pitchFamily="50" charset="-128"/>
                          <a:ea typeface="Meiryo UI" panose="020B0604030504040204" pitchFamily="50" charset="-128"/>
                        </a:rPr>
                        <a:t>収益発生</a:t>
                      </a:r>
                      <a:endParaRPr lang="ja-JP" sz="1600" kern="100" dirty="0">
                        <a:effectLst/>
                        <a:latin typeface="Meiryo UI" panose="020B0604030504040204" pitchFamily="50" charset="-128"/>
                        <a:ea typeface="Meiryo UI" panose="020B0604030504040204" pitchFamily="50" charset="-128"/>
                      </a:endParaRPr>
                    </a:p>
                    <a:p>
                      <a:pPr algn="just"/>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400" dirty="0">
                        <a:effectLst/>
                        <a:latin typeface="Meiryo UI" panose="020B0604030504040204" pitchFamily="50" charset="-128"/>
                        <a:ea typeface="Meiryo UI" panose="020B0604030504040204" pitchFamily="50" charset="-128"/>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tc>
                  <a:txBody>
                    <a:bodyPr/>
                    <a:lstStyle/>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endParaRPr>
                    </a:p>
                    <a:p>
                      <a:pPr marL="8255" marR="57785" algn="just">
                        <a:spcAft>
                          <a:spcPts val="0"/>
                        </a:spcAft>
                      </a:pPr>
                      <a:r>
                        <a:rPr lang="en-US" sz="1400" kern="100" dirty="0">
                          <a:effectLst/>
                          <a:latin typeface="Meiryo UI" panose="020B0604030504040204" pitchFamily="50" charset="-128"/>
                          <a:ea typeface="Meiryo UI" panose="020B0604030504040204" pitchFamily="50" charset="-128"/>
                        </a:rPr>
                        <a:t> </a:t>
                      </a:r>
                      <a:endParaRPr lang="ja-JP" sz="16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17780" marR="17780" marT="0" marB="0"/>
                </a:tc>
                <a:extLst>
                  <a:ext uri="{0D108BD9-81ED-4DB2-BD59-A6C34878D82A}">
                    <a16:rowId xmlns:a16="http://schemas.microsoft.com/office/drawing/2014/main" val="1690549478"/>
                  </a:ext>
                </a:extLst>
              </a:tr>
            </a:tbl>
          </a:graphicData>
        </a:graphic>
      </p:graphicFrame>
      <p:grpSp>
        <p:nvGrpSpPr>
          <p:cNvPr id="104" name="グループ化 103">
            <a:extLst>
              <a:ext uri="{FF2B5EF4-FFF2-40B4-BE49-F238E27FC236}">
                <a16:creationId xmlns:a16="http://schemas.microsoft.com/office/drawing/2014/main" id="{7C3575E9-E7F9-8C5B-5868-EEDA3B37FAA0}"/>
              </a:ext>
            </a:extLst>
          </p:cNvPr>
          <p:cNvGrpSpPr/>
          <p:nvPr/>
        </p:nvGrpSpPr>
        <p:grpSpPr>
          <a:xfrm>
            <a:off x="2367201" y="1915024"/>
            <a:ext cx="9656633" cy="2249805"/>
            <a:chOff x="2423592" y="2276872"/>
            <a:chExt cx="9656633" cy="2249805"/>
          </a:xfrm>
        </p:grpSpPr>
        <p:sp>
          <p:nvSpPr>
            <p:cNvPr id="72" name="矢印: 五方向 71">
              <a:extLst>
                <a:ext uri="{FF2B5EF4-FFF2-40B4-BE49-F238E27FC236}">
                  <a16:creationId xmlns:a16="http://schemas.microsoft.com/office/drawing/2014/main" id="{2203D805-D1F9-F346-1AF9-04D82CE601A5}"/>
                </a:ext>
              </a:extLst>
            </p:cNvPr>
            <p:cNvSpPr/>
            <p:nvPr/>
          </p:nvSpPr>
          <p:spPr>
            <a:xfrm>
              <a:off x="2423592" y="2276872"/>
              <a:ext cx="1512168" cy="183939"/>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3" name="矢印: 五方向 72">
              <a:extLst>
                <a:ext uri="{FF2B5EF4-FFF2-40B4-BE49-F238E27FC236}">
                  <a16:creationId xmlns:a16="http://schemas.microsoft.com/office/drawing/2014/main" id="{E1946C7D-B3ED-69A1-FD4A-7EAEF0CDAA07}"/>
                </a:ext>
              </a:extLst>
            </p:cNvPr>
            <p:cNvSpPr/>
            <p:nvPr/>
          </p:nvSpPr>
          <p:spPr>
            <a:xfrm>
              <a:off x="3236160" y="2648205"/>
              <a:ext cx="672604" cy="21404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4" name="矢印: 五方向 73">
              <a:extLst>
                <a:ext uri="{FF2B5EF4-FFF2-40B4-BE49-F238E27FC236}">
                  <a16:creationId xmlns:a16="http://schemas.microsoft.com/office/drawing/2014/main" id="{3882AB58-6E27-DEF4-15FA-BBE5C5B79E64}"/>
                </a:ext>
              </a:extLst>
            </p:cNvPr>
            <p:cNvSpPr/>
            <p:nvPr/>
          </p:nvSpPr>
          <p:spPr>
            <a:xfrm>
              <a:off x="3503954" y="3058809"/>
              <a:ext cx="1653573" cy="18990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5" name="矢印: 五方向 74">
              <a:extLst>
                <a:ext uri="{FF2B5EF4-FFF2-40B4-BE49-F238E27FC236}">
                  <a16:creationId xmlns:a16="http://schemas.microsoft.com/office/drawing/2014/main" id="{AF1DFF34-3882-6186-A894-8093855CC56C}"/>
                </a:ext>
              </a:extLst>
            </p:cNvPr>
            <p:cNvSpPr/>
            <p:nvPr/>
          </p:nvSpPr>
          <p:spPr>
            <a:xfrm>
              <a:off x="3908764" y="3487143"/>
              <a:ext cx="1528299" cy="189902"/>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7" name="矢印: 五方向 76">
              <a:extLst>
                <a:ext uri="{FF2B5EF4-FFF2-40B4-BE49-F238E27FC236}">
                  <a16:creationId xmlns:a16="http://schemas.microsoft.com/office/drawing/2014/main" id="{6CD1965B-6868-E253-F422-787AB3E3BCC3}"/>
                </a:ext>
              </a:extLst>
            </p:cNvPr>
            <p:cNvSpPr/>
            <p:nvPr/>
          </p:nvSpPr>
          <p:spPr>
            <a:xfrm>
              <a:off x="5437062" y="3498658"/>
              <a:ext cx="5843514" cy="18108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 name="Text Box 96">
              <a:extLst>
                <a:ext uri="{FF2B5EF4-FFF2-40B4-BE49-F238E27FC236}">
                  <a16:creationId xmlns:a16="http://schemas.microsoft.com/office/drawing/2014/main" id="{D02B1E67-96F2-FD29-A935-8DB28584D4F0}"/>
                </a:ext>
              </a:extLst>
            </p:cNvPr>
            <p:cNvSpPr txBox="1">
              <a:spLocks noChangeArrowheads="1"/>
            </p:cNvSpPr>
            <p:nvPr/>
          </p:nvSpPr>
          <p:spPr bwMode="auto">
            <a:xfrm>
              <a:off x="3389652" y="3058809"/>
              <a:ext cx="165357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▲○○億円</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　生産ライン</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78" name="Text Box 96">
              <a:extLst>
                <a:ext uri="{FF2B5EF4-FFF2-40B4-BE49-F238E27FC236}">
                  <a16:creationId xmlns:a16="http://schemas.microsoft.com/office/drawing/2014/main" id="{E44EF3F8-AD04-B8BE-39C4-57C839B11F8D}"/>
                </a:ext>
              </a:extLst>
            </p:cNvPr>
            <p:cNvSpPr txBox="1">
              <a:spLocks noChangeArrowheads="1"/>
            </p:cNvSpPr>
            <p:nvPr/>
          </p:nvSpPr>
          <p:spPr bwMode="auto">
            <a:xfrm>
              <a:off x="3846126" y="3474859"/>
              <a:ext cx="165357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サンプル出荷（</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A</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79" name="Text Box 96">
              <a:extLst>
                <a:ext uri="{FF2B5EF4-FFF2-40B4-BE49-F238E27FC236}">
                  <a16:creationId xmlns:a16="http://schemas.microsoft.com/office/drawing/2014/main" id="{DDE63F35-6295-989A-4476-DEB1F9A328A3}"/>
                </a:ext>
              </a:extLst>
            </p:cNvPr>
            <p:cNvSpPr txBox="1">
              <a:spLocks noChangeArrowheads="1"/>
            </p:cNvSpPr>
            <p:nvPr/>
          </p:nvSpPr>
          <p:spPr bwMode="auto">
            <a:xfrm>
              <a:off x="5368554" y="3476840"/>
              <a:ext cx="118794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生産開始</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22" name="Text Box 98">
              <a:extLst>
                <a:ext uri="{FF2B5EF4-FFF2-40B4-BE49-F238E27FC236}">
                  <a16:creationId xmlns:a16="http://schemas.microsoft.com/office/drawing/2014/main" id="{3A359B88-5887-9B52-D225-9FEE46A898CE}"/>
                </a:ext>
              </a:extLst>
            </p:cNvPr>
            <p:cNvSpPr txBox="1">
              <a:spLocks noChangeArrowheads="1"/>
            </p:cNvSpPr>
            <p:nvPr/>
          </p:nvSpPr>
          <p:spPr bwMode="auto">
            <a:xfrm>
              <a:off x="6338031" y="3653921"/>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0" name="Text Box 98">
              <a:extLst>
                <a:ext uri="{FF2B5EF4-FFF2-40B4-BE49-F238E27FC236}">
                  <a16:creationId xmlns:a16="http://schemas.microsoft.com/office/drawing/2014/main" id="{79BD4F2F-D97D-A5CC-8166-E4DF984EBAC1}"/>
                </a:ext>
              </a:extLst>
            </p:cNvPr>
            <p:cNvSpPr txBox="1">
              <a:spLocks noChangeArrowheads="1"/>
            </p:cNvSpPr>
            <p:nvPr/>
          </p:nvSpPr>
          <p:spPr bwMode="auto">
            <a:xfrm>
              <a:off x="7902999" y="3657155"/>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1" name="Text Box 98">
              <a:extLst>
                <a:ext uri="{FF2B5EF4-FFF2-40B4-BE49-F238E27FC236}">
                  <a16:creationId xmlns:a16="http://schemas.microsoft.com/office/drawing/2014/main" id="{FB7F71C1-E2F4-784D-8E0D-74029FD64889}"/>
                </a:ext>
              </a:extLst>
            </p:cNvPr>
            <p:cNvSpPr txBox="1">
              <a:spLocks noChangeArrowheads="1"/>
            </p:cNvSpPr>
            <p:nvPr/>
          </p:nvSpPr>
          <p:spPr bwMode="auto">
            <a:xfrm>
              <a:off x="9467967" y="3657748"/>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3" name="矢印: 五方向 82">
              <a:extLst>
                <a:ext uri="{FF2B5EF4-FFF2-40B4-BE49-F238E27FC236}">
                  <a16:creationId xmlns:a16="http://schemas.microsoft.com/office/drawing/2014/main" id="{A9CE34C6-1407-C957-AEE6-72F8CFA65A94}"/>
                </a:ext>
              </a:extLst>
            </p:cNvPr>
            <p:cNvSpPr/>
            <p:nvPr/>
          </p:nvSpPr>
          <p:spPr>
            <a:xfrm>
              <a:off x="4750817" y="2661041"/>
              <a:ext cx="672604" cy="21404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4" name="Text Box 98">
              <a:extLst>
                <a:ext uri="{FF2B5EF4-FFF2-40B4-BE49-F238E27FC236}">
                  <a16:creationId xmlns:a16="http://schemas.microsoft.com/office/drawing/2014/main" id="{61D1D949-3F27-C23F-4019-D0D83C3A6B96}"/>
                </a:ext>
              </a:extLst>
            </p:cNvPr>
            <p:cNvSpPr txBox="1">
              <a:spLocks noChangeArrowheads="1"/>
            </p:cNvSpPr>
            <p:nvPr/>
          </p:nvSpPr>
          <p:spPr bwMode="auto">
            <a:xfrm>
              <a:off x="3212423" y="2657374"/>
              <a:ext cx="485314"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A</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5" name="Text Box 98">
              <a:extLst>
                <a:ext uri="{FF2B5EF4-FFF2-40B4-BE49-F238E27FC236}">
                  <a16:creationId xmlns:a16="http://schemas.microsoft.com/office/drawing/2014/main" id="{D9D4E1EE-5147-0F13-A34D-B017914FAB18}"/>
                </a:ext>
              </a:extLst>
            </p:cNvPr>
            <p:cNvSpPr txBox="1">
              <a:spLocks noChangeArrowheads="1"/>
            </p:cNvSpPr>
            <p:nvPr/>
          </p:nvSpPr>
          <p:spPr bwMode="auto">
            <a:xfrm>
              <a:off x="4844462" y="2642758"/>
              <a:ext cx="485314"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B</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87" name="矢印: 五方向 86">
              <a:extLst>
                <a:ext uri="{FF2B5EF4-FFF2-40B4-BE49-F238E27FC236}">
                  <a16:creationId xmlns:a16="http://schemas.microsoft.com/office/drawing/2014/main" id="{A7946D5A-A3FC-675C-72E0-1C4F12CC10E0}"/>
                </a:ext>
              </a:extLst>
            </p:cNvPr>
            <p:cNvSpPr/>
            <p:nvPr/>
          </p:nvSpPr>
          <p:spPr>
            <a:xfrm>
              <a:off x="5623621" y="4098605"/>
              <a:ext cx="2739647" cy="191766"/>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8" name="矢印: 五方向 87">
              <a:extLst>
                <a:ext uri="{FF2B5EF4-FFF2-40B4-BE49-F238E27FC236}">
                  <a16:creationId xmlns:a16="http://schemas.microsoft.com/office/drawing/2014/main" id="{E1E3F0CA-414B-FFE4-03E8-CE5D02778FB2}"/>
                </a:ext>
              </a:extLst>
            </p:cNvPr>
            <p:cNvSpPr/>
            <p:nvPr/>
          </p:nvSpPr>
          <p:spPr>
            <a:xfrm>
              <a:off x="8396756" y="4107426"/>
              <a:ext cx="2955828" cy="191766"/>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89" name="Text Box 96">
              <a:extLst>
                <a:ext uri="{FF2B5EF4-FFF2-40B4-BE49-F238E27FC236}">
                  <a16:creationId xmlns:a16="http://schemas.microsoft.com/office/drawing/2014/main" id="{8BD93FAA-3646-9C7F-1B43-CE10FAAD2AA8}"/>
                </a:ext>
              </a:extLst>
            </p:cNvPr>
            <p:cNvSpPr txBox="1">
              <a:spLocks noChangeArrowheads="1"/>
            </p:cNvSpPr>
            <p:nvPr/>
          </p:nvSpPr>
          <p:spPr bwMode="auto">
            <a:xfrm>
              <a:off x="5666909" y="4085607"/>
              <a:ext cx="1779175"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サンプル出荷（</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B</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製品）</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90" name="Text Box 96">
              <a:extLst>
                <a:ext uri="{FF2B5EF4-FFF2-40B4-BE49-F238E27FC236}">
                  <a16:creationId xmlns:a16="http://schemas.microsoft.com/office/drawing/2014/main" id="{596F62CC-69C4-B1B1-489E-E6C8C582B574}"/>
                </a:ext>
              </a:extLst>
            </p:cNvPr>
            <p:cNvSpPr txBox="1">
              <a:spLocks noChangeArrowheads="1"/>
            </p:cNvSpPr>
            <p:nvPr/>
          </p:nvSpPr>
          <p:spPr bwMode="auto">
            <a:xfrm>
              <a:off x="8328248" y="4085607"/>
              <a:ext cx="1187943"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生産開始</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94" name="矢印: 五方向 93">
              <a:extLst>
                <a:ext uri="{FF2B5EF4-FFF2-40B4-BE49-F238E27FC236}">
                  <a16:creationId xmlns:a16="http://schemas.microsoft.com/office/drawing/2014/main" id="{EFC2871A-AD33-2ABC-4EDC-EF96BAB6BD4A}"/>
                </a:ext>
              </a:extLst>
            </p:cNvPr>
            <p:cNvSpPr/>
            <p:nvPr/>
          </p:nvSpPr>
          <p:spPr>
            <a:xfrm>
              <a:off x="6210302" y="3079479"/>
              <a:ext cx="1653573" cy="189901"/>
            </a:xfrm>
            <a:prstGeom prst="homePlat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5" name="Text Box 96">
              <a:extLst>
                <a:ext uri="{FF2B5EF4-FFF2-40B4-BE49-F238E27FC236}">
                  <a16:creationId xmlns:a16="http://schemas.microsoft.com/office/drawing/2014/main" id="{1D2DA365-9C34-BEB9-E4D2-25AD46CDED16}"/>
                </a:ext>
              </a:extLst>
            </p:cNvPr>
            <p:cNvSpPr txBox="1">
              <a:spLocks noChangeArrowheads="1"/>
            </p:cNvSpPr>
            <p:nvPr/>
          </p:nvSpPr>
          <p:spPr bwMode="auto">
            <a:xfrm>
              <a:off x="6096000" y="3079479"/>
              <a:ext cx="1767875" cy="25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▲○○億円</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　第</a:t>
              </a:r>
              <a:r>
                <a:rPr lang="en-US" altLang="ja-JP" sz="1000" b="1" kern="100" dirty="0">
                  <a:solidFill>
                    <a:srgbClr val="132BDD"/>
                  </a:solidFill>
                  <a:effectLst/>
                  <a:latin typeface="TmsRmn"/>
                  <a:ea typeface="ＭＳ ゴシック" panose="020B0609070205080204" pitchFamily="49" charset="-128"/>
                  <a:cs typeface="Times New Roman" panose="02020603050405020304" pitchFamily="18" charset="0"/>
                </a:rPr>
                <a:t>2</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生産ライン</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0" name="Text Box 98">
              <a:extLst>
                <a:ext uri="{FF2B5EF4-FFF2-40B4-BE49-F238E27FC236}">
                  <a16:creationId xmlns:a16="http://schemas.microsoft.com/office/drawing/2014/main" id="{5B69C560-C5C4-F56A-7A43-C6189F823391}"/>
                </a:ext>
              </a:extLst>
            </p:cNvPr>
            <p:cNvSpPr txBox="1">
              <a:spLocks noChangeArrowheads="1"/>
            </p:cNvSpPr>
            <p:nvPr/>
          </p:nvSpPr>
          <p:spPr bwMode="auto">
            <a:xfrm>
              <a:off x="10838759" y="3666830"/>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1" name="Text Box 98">
              <a:extLst>
                <a:ext uri="{FF2B5EF4-FFF2-40B4-BE49-F238E27FC236}">
                  <a16:creationId xmlns:a16="http://schemas.microsoft.com/office/drawing/2014/main" id="{2730B40B-7992-4A09-D4BB-A78D28B38DD2}"/>
                </a:ext>
              </a:extLst>
            </p:cNvPr>
            <p:cNvSpPr txBox="1">
              <a:spLocks noChangeArrowheads="1"/>
            </p:cNvSpPr>
            <p:nvPr/>
          </p:nvSpPr>
          <p:spPr bwMode="auto">
            <a:xfrm>
              <a:off x="9362334" y="4275479"/>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102" name="Text Box 98">
              <a:extLst>
                <a:ext uri="{FF2B5EF4-FFF2-40B4-BE49-F238E27FC236}">
                  <a16:creationId xmlns:a16="http://schemas.microsoft.com/office/drawing/2014/main" id="{918C21CC-1E45-0516-4DEA-106E59715E9F}"/>
                </a:ext>
              </a:extLst>
            </p:cNvPr>
            <p:cNvSpPr txBox="1">
              <a:spLocks noChangeArrowheads="1"/>
            </p:cNvSpPr>
            <p:nvPr/>
          </p:nvSpPr>
          <p:spPr bwMode="auto">
            <a:xfrm>
              <a:off x="10927302" y="4276072"/>
              <a:ext cx="1152923" cy="2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ctr" anchorCtr="0" upright="1">
              <a:noAutofit/>
            </a:bodyPr>
            <a:lstStyle/>
            <a:p>
              <a:pPr algn="just"/>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▲○万</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トン</a:t>
              </a:r>
              <a:r>
                <a:rPr lang="ja-JP" sz="1000" b="1" kern="100" dirty="0">
                  <a:solidFill>
                    <a:srgbClr val="132BDD"/>
                  </a:solidFill>
                  <a:effectLst/>
                  <a:latin typeface="TmsRmn"/>
                  <a:ea typeface="ＭＳ ゴシック" panose="020B0609070205080204" pitchFamily="49" charset="-128"/>
                  <a:cs typeface="Times New Roman" panose="02020603050405020304" pitchFamily="18" charset="0"/>
                </a:rPr>
                <a:t>／</a:t>
              </a:r>
              <a:r>
                <a:rPr lang="ja-JP" altLang="en-US" sz="1000" b="1" kern="100" dirty="0">
                  <a:solidFill>
                    <a:srgbClr val="132BDD"/>
                  </a:solidFill>
                  <a:effectLst/>
                  <a:latin typeface="TmsRmn"/>
                  <a:ea typeface="ＭＳ ゴシック" panose="020B0609070205080204" pitchFamily="49" charset="-128"/>
                  <a:cs typeface="Times New Roman" panose="02020603050405020304" pitchFamily="18" charset="0"/>
                </a:rPr>
                <a:t>年</a:t>
              </a:r>
              <a:endParaRPr lang="ja-JP" sz="1050" kern="100" dirty="0">
                <a:effectLst/>
                <a:latin typeface="TmsRmn"/>
                <a:ea typeface="ＭＳ 明朝" panose="02020609040205080304" pitchFamily="17" charset="-128"/>
                <a:cs typeface="Times New Roman" panose="02020603050405020304" pitchFamily="18" charset="0"/>
              </a:endParaRPr>
            </a:p>
          </p:txBody>
        </p:sp>
      </p:grpSp>
      <p:sp>
        <p:nvSpPr>
          <p:cNvPr id="108" name="TextBox 35" descr="ｔ">
            <a:extLst>
              <a:ext uri="{FF2B5EF4-FFF2-40B4-BE49-F238E27FC236}">
                <a16:creationId xmlns:a16="http://schemas.microsoft.com/office/drawing/2014/main" id="{F8282DE1-239A-9C9D-A719-BDB5A0CC9B79}"/>
              </a:ext>
            </a:extLst>
          </p:cNvPr>
          <p:cNvSpPr txBox="1"/>
          <p:nvPr/>
        </p:nvSpPr>
        <p:spPr>
          <a:xfrm>
            <a:off x="275480" y="5109631"/>
            <a:ext cx="11353903" cy="1155521"/>
          </a:xfrm>
          <a:prstGeom prst="roundRect">
            <a:avLst>
              <a:gd name="adj" fmla="val 5943"/>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予想されるリスクとそれに対する対応策</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106" name="Rectangle 32">
            <a:extLst>
              <a:ext uri="{FF2B5EF4-FFF2-40B4-BE49-F238E27FC236}">
                <a16:creationId xmlns:a16="http://schemas.microsoft.com/office/drawing/2014/main" id="{0E6A8516-7108-6E44-C05C-7AB51DD085B1}"/>
              </a:ext>
            </a:extLst>
          </p:cNvPr>
          <p:cNvSpPr/>
          <p:nvPr/>
        </p:nvSpPr>
        <p:spPr>
          <a:xfrm>
            <a:off x="1806537" y="5687391"/>
            <a:ext cx="5651151" cy="794652"/>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0" lvl="2"/>
            <a:r>
              <a:rPr lang="ja-JP" altLang="en-US" sz="1200" dirty="0">
                <a:solidFill>
                  <a:schemeClr val="accent5">
                    <a:lumMod val="75000"/>
                  </a:schemeClr>
                </a:solidFill>
                <a:latin typeface="Meiryo UI" panose="020B0604030504040204" pitchFamily="50" charset="-128"/>
                <a:ea typeface="Meiryo UI" panose="020B0604030504040204" pitchFamily="50" charset="-128"/>
              </a:rPr>
              <a:t>・国内外の競合他社等との関係において、上記取組の有効性や優位性をアピール</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09" name="スライド番号プレースホルダー 3">
            <a:extLst>
              <a:ext uri="{FF2B5EF4-FFF2-40B4-BE49-F238E27FC236}">
                <a16:creationId xmlns:a16="http://schemas.microsoft.com/office/drawing/2014/main" id="{7557BAAA-8EFF-D447-D28B-9F1EE2922B7F}"/>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15</a:t>
            </a:fld>
            <a:endParaRPr kumimoji="1" lang="ja-JP" altLang="en-US" dirty="0"/>
          </a:p>
        </p:txBody>
      </p:sp>
    </p:spTree>
    <p:extLst>
      <p:ext uri="{BB962C8B-B14F-4D97-AF65-F5344CB8AC3E}">
        <p14:creationId xmlns:p14="http://schemas.microsoft.com/office/powerpoint/2010/main" val="854137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585167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資金調達方針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accent2"/>
                </a:solidFill>
                <a:latin typeface="Meiryo UI" panose="020B0604030504040204" pitchFamily="50" charset="-128"/>
                <a:ea typeface="Meiryo UI" panose="020B0604030504040204" pitchFamily="50" charset="-128"/>
              </a:rPr>
              <a:t>単位：千円、百万円、億円　</a:t>
            </a:r>
            <a:r>
              <a:rPr kumimoji="1" lang="ja-JP" altLang="en-US" sz="1400" dirty="0">
                <a:solidFill>
                  <a:schemeClr val="accent5">
                    <a:lumMod val="75000"/>
                  </a:schemeClr>
                </a:solidFill>
                <a:latin typeface="Meiryo UI" panose="020B0604030504040204" pitchFamily="50" charset="-128"/>
                <a:ea typeface="Meiryo UI" panose="020B0604030504040204" pitchFamily="50" charset="-128"/>
              </a:rPr>
              <a:t>←いずれかを選択してください</a:t>
            </a:r>
            <a:r>
              <a:rPr kumimoji="1" lang="en-US" altLang="ja-JP" sz="1400" dirty="0">
                <a:solidFill>
                  <a:schemeClr val="tx1"/>
                </a:solidFill>
                <a:latin typeface="Meiryo UI" panose="020B0604030504040204" pitchFamily="50" charset="-128"/>
                <a:ea typeface="Meiryo UI" panose="020B0604030504040204" pitchFamily="50" charset="-128"/>
              </a:rPr>
              <a:t>]</a:t>
            </a:r>
          </a:p>
        </p:txBody>
      </p:sp>
      <p:sp>
        <p:nvSpPr>
          <p:cNvPr id="16" name="Rectangle 15">
            <a:extLst>
              <a:ext uri="{FF2B5EF4-FFF2-40B4-BE49-F238E27FC236}">
                <a16:creationId xmlns:a16="http://schemas.microsoft.com/office/drawing/2014/main" id="{B72C7224-C5F2-4476-9FD4-EA3580B8FB64}"/>
              </a:ext>
            </a:extLst>
          </p:cNvPr>
          <p:cNvSpPr/>
          <p:nvPr/>
        </p:nvSpPr>
        <p:spPr>
          <a:xfrm>
            <a:off x="6538888" y="76663"/>
            <a:ext cx="5616624" cy="62359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7800" indent="-177800"/>
            <a:r>
              <a:rPr lang="en-US" altLang="ja-JP" sz="1200" i="1" dirty="0">
                <a:solidFill>
                  <a:schemeClr val="accent5">
                    <a:lumMod val="75000"/>
                  </a:schemeClr>
                </a:solidFill>
                <a:latin typeface="Meiryo UI" panose="020B0604030504040204" pitchFamily="50" charset="-128"/>
                <a:ea typeface="Meiryo UI" panose="020B0604030504040204" pitchFamily="50" charset="-128"/>
              </a:rPr>
              <a:t>・ </a:t>
            </a:r>
            <a:r>
              <a:rPr lang="ja-JP" altLang="en-US" sz="1200" i="1" dirty="0">
                <a:solidFill>
                  <a:schemeClr val="accent5">
                    <a:lumMod val="75000"/>
                  </a:schemeClr>
                </a:solidFill>
                <a:latin typeface="Meiryo UI" panose="020B0604030504040204" pitchFamily="50" charset="-128"/>
                <a:ea typeface="Meiryo UI" panose="020B0604030504040204" pitchFamily="50" charset="-128"/>
              </a:rPr>
              <a:t>当該事業全体の</a:t>
            </a:r>
            <a:r>
              <a:rPr lang="en-US" altLang="ja-JP" sz="1200" i="1" dirty="0">
                <a:solidFill>
                  <a:schemeClr val="accent5">
                    <a:lumMod val="75000"/>
                  </a:schemeClr>
                </a:solidFill>
                <a:latin typeface="Meiryo UI" panose="020B0604030504040204" pitchFamily="50" charset="-128"/>
                <a:ea typeface="Meiryo UI" panose="020B0604030504040204" pitchFamily="50" charset="-128"/>
              </a:rPr>
              <a:t>資金需要に対して、</a:t>
            </a:r>
            <a:r>
              <a:rPr lang="ja-JP" altLang="en-US" sz="1200" i="1" dirty="0">
                <a:solidFill>
                  <a:schemeClr val="accent5">
                    <a:lumMod val="75000"/>
                  </a:schemeClr>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200" i="1" dirty="0">
              <a:solidFill>
                <a:schemeClr val="accent5">
                  <a:lumMod val="75000"/>
                </a:schemeClr>
              </a:solidFill>
              <a:latin typeface="Meiryo UI" panose="020B0604030504040204" pitchFamily="50" charset="-128"/>
              <a:ea typeface="Meiryo UI" panose="020B0604030504040204" pitchFamily="50" charset="-128"/>
            </a:endParaRPr>
          </a:p>
          <a:p>
            <a:pPr marL="177800" indent="-177800"/>
            <a:r>
              <a:rPr lang="ja-JP" altLang="en-US" sz="1200" i="1" dirty="0">
                <a:solidFill>
                  <a:schemeClr val="accent5">
                    <a:lumMod val="75000"/>
                  </a:schemeClr>
                </a:solidFill>
                <a:latin typeface="Meiryo UI" panose="020B0604030504040204" pitchFamily="50" charset="-128"/>
                <a:ea typeface="Meiryo UI" panose="020B0604030504040204" pitchFamily="50" charset="-128"/>
              </a:rPr>
              <a:t>・単位は千円、百万円、億円等いずれかにそろえて表現すること。小数点以下、切り捨て</a:t>
            </a:r>
            <a:endParaRPr lang="en-US" altLang="ja-JP" sz="1200" i="1" dirty="0">
              <a:solidFill>
                <a:schemeClr val="accent5">
                  <a:lumMod val="75000"/>
                </a:schemeClr>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684106368"/>
              </p:ext>
            </p:extLst>
          </p:nvPr>
        </p:nvGraphicFramePr>
        <p:xfrm>
          <a:off x="380342" y="1484784"/>
          <a:ext cx="11431315" cy="4024593"/>
        </p:xfrm>
        <a:graphic>
          <a:graphicData uri="http://schemas.openxmlformats.org/drawingml/2006/table">
            <a:tbl>
              <a:tblPr firstRow="1" bandRow="1">
                <a:tableStyleId>{5940675A-B579-460E-94D1-54222C63F5DA}</a:tableStyleId>
              </a:tblPr>
              <a:tblGrid>
                <a:gridCol w="1793929">
                  <a:extLst>
                    <a:ext uri="{9D8B030D-6E8A-4147-A177-3AD203B41FA5}">
                      <a16:colId xmlns:a16="http://schemas.microsoft.com/office/drawing/2014/main" val="1889441959"/>
                    </a:ext>
                  </a:extLst>
                </a:gridCol>
                <a:gridCol w="844100">
                  <a:extLst>
                    <a:ext uri="{9D8B030D-6E8A-4147-A177-3AD203B41FA5}">
                      <a16:colId xmlns:a16="http://schemas.microsoft.com/office/drawing/2014/main" val="446758349"/>
                    </a:ext>
                  </a:extLst>
                </a:gridCol>
                <a:gridCol w="844100">
                  <a:extLst>
                    <a:ext uri="{9D8B030D-6E8A-4147-A177-3AD203B41FA5}">
                      <a16:colId xmlns:a16="http://schemas.microsoft.com/office/drawing/2014/main" val="354005506"/>
                    </a:ext>
                  </a:extLst>
                </a:gridCol>
                <a:gridCol w="844100">
                  <a:extLst>
                    <a:ext uri="{9D8B030D-6E8A-4147-A177-3AD203B41FA5}">
                      <a16:colId xmlns:a16="http://schemas.microsoft.com/office/drawing/2014/main" val="616778159"/>
                    </a:ext>
                  </a:extLst>
                </a:gridCol>
                <a:gridCol w="844100">
                  <a:extLst>
                    <a:ext uri="{9D8B030D-6E8A-4147-A177-3AD203B41FA5}">
                      <a16:colId xmlns:a16="http://schemas.microsoft.com/office/drawing/2014/main" val="658987577"/>
                    </a:ext>
                  </a:extLst>
                </a:gridCol>
                <a:gridCol w="844100">
                  <a:extLst>
                    <a:ext uri="{9D8B030D-6E8A-4147-A177-3AD203B41FA5}">
                      <a16:colId xmlns:a16="http://schemas.microsoft.com/office/drawing/2014/main" val="1793310317"/>
                    </a:ext>
                  </a:extLst>
                </a:gridCol>
                <a:gridCol w="844100">
                  <a:extLst>
                    <a:ext uri="{9D8B030D-6E8A-4147-A177-3AD203B41FA5}">
                      <a16:colId xmlns:a16="http://schemas.microsoft.com/office/drawing/2014/main" val="2185891093"/>
                    </a:ext>
                  </a:extLst>
                </a:gridCol>
                <a:gridCol w="844100">
                  <a:extLst>
                    <a:ext uri="{9D8B030D-6E8A-4147-A177-3AD203B41FA5}">
                      <a16:colId xmlns:a16="http://schemas.microsoft.com/office/drawing/2014/main" val="1297337670"/>
                    </a:ext>
                  </a:extLst>
                </a:gridCol>
                <a:gridCol w="844100">
                  <a:extLst>
                    <a:ext uri="{9D8B030D-6E8A-4147-A177-3AD203B41FA5}">
                      <a16:colId xmlns:a16="http://schemas.microsoft.com/office/drawing/2014/main" val="2414137754"/>
                    </a:ext>
                  </a:extLst>
                </a:gridCol>
                <a:gridCol w="844100">
                  <a:extLst>
                    <a:ext uri="{9D8B030D-6E8A-4147-A177-3AD203B41FA5}">
                      <a16:colId xmlns:a16="http://schemas.microsoft.com/office/drawing/2014/main" val="2880735573"/>
                    </a:ext>
                  </a:extLst>
                </a:gridCol>
                <a:gridCol w="844100">
                  <a:extLst>
                    <a:ext uri="{9D8B030D-6E8A-4147-A177-3AD203B41FA5}">
                      <a16:colId xmlns:a16="http://schemas.microsoft.com/office/drawing/2014/main" val="1341231553"/>
                    </a:ext>
                  </a:extLst>
                </a:gridCol>
                <a:gridCol w="1196386">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900" dirty="0">
                          <a:latin typeface="Meiryo UI" panose="020B0604030504040204" pitchFamily="50" charset="-128"/>
                          <a:ea typeface="Meiryo UI" panose="020B0604030504040204" pitchFamily="50" charset="-128"/>
                        </a:rPr>
                        <a:t>2023</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2024</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2025</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2026</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2027</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2028</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2029</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2030</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en-US" altLang="ja-JP" sz="900" kern="1200" dirty="0">
                          <a:solidFill>
                            <a:schemeClr val="tx1"/>
                          </a:solidFill>
                          <a:latin typeface="Meiryo UI" panose="020B0604030504040204" pitchFamily="50" charset="-128"/>
                          <a:ea typeface="Meiryo UI" panose="020B0604030504040204" pitchFamily="50" charset="-128"/>
                          <a:cs typeface="+mn-cs"/>
                        </a:rPr>
                        <a:t>2032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T w="12700" cmpd="sng">
                      <a:noFill/>
                    </a:lnT>
                  </a:tcPr>
                </a:tc>
                <a:tc>
                  <a:txBody>
                    <a:bodyPr/>
                    <a:lstStyle/>
                    <a:p>
                      <a:pPr algn="ctr"/>
                      <a:r>
                        <a:rPr lang="ja-JP" altLang="en-US" sz="800" dirty="0">
                          <a:latin typeface="Meiryo UI" panose="020B0604030504040204" pitchFamily="50" charset="-128"/>
                          <a:ea typeface="Meiryo UI" panose="020B0604030504040204" pitchFamily="50" charset="-128"/>
                        </a:rPr>
                        <a:t>合計</a:t>
                      </a:r>
                      <a:endParaRPr lang="en-US" altLang="ja-JP" sz="800" dirty="0">
                        <a:latin typeface="Meiryo UI" panose="020B0604030504040204" pitchFamily="50" charset="-128"/>
                        <a:ea typeface="Meiryo UI" panose="020B0604030504040204" pitchFamily="50" charset="-128"/>
                      </a:endParaRPr>
                    </a:p>
                    <a:p>
                      <a:pPr algn="ctr"/>
                      <a:r>
                        <a:rPr lang="en-US" sz="800" dirty="0">
                          <a:latin typeface="Meiryo UI" panose="020B0604030504040204" pitchFamily="50" charset="-128"/>
                          <a:ea typeface="Meiryo UI" panose="020B0604030504040204" pitchFamily="50" charset="-128"/>
                        </a:rPr>
                        <a:t>[</a:t>
                      </a:r>
                      <a:r>
                        <a:rPr kumimoji="1" lang="ja-JP" altLang="en-US" sz="800" dirty="0">
                          <a:solidFill>
                            <a:schemeClr val="accent2"/>
                          </a:solidFill>
                          <a:latin typeface="Meiryo UI" panose="020B0604030504040204" pitchFamily="50" charset="-128"/>
                          <a:ea typeface="Meiryo UI" panose="020B0604030504040204" pitchFamily="50" charset="-128"/>
                        </a:rPr>
                        <a:t>単位：＊＊</a:t>
                      </a:r>
                      <a:r>
                        <a:rPr lang="en-US" sz="800" dirty="0">
                          <a:latin typeface="Meiryo UI" panose="020B0604030504040204" pitchFamily="50" charset="-128"/>
                          <a:ea typeface="Meiryo UI" panose="020B0604030504040204" pitchFamily="50" charset="-128"/>
                        </a:rPr>
                        <a:t>]</a:t>
                      </a: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国費負担（委託）</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790473963"/>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468864">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1896057456"/>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50350" y="5753100"/>
            <a:ext cx="11578297"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7</a:t>
            </a:r>
            <a:r>
              <a:rPr kumimoji="1" lang="ja-JP" altLang="en-US" sz="2000" b="1" dirty="0">
                <a:solidFill>
                  <a:schemeClr val="tx1"/>
                </a:solidFill>
              </a:rPr>
              <a:t>）資金計画</a:t>
            </a:r>
            <a:endParaRPr kumimoji="1" lang="en-US" sz="2000" b="1" dirty="0">
              <a:solidFill>
                <a:schemeClr val="tx1"/>
              </a:solidFill>
            </a:endParaRPr>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3">
            <a:extLst>
              <a:ext uri="{FF2B5EF4-FFF2-40B4-BE49-F238E27FC236}">
                <a16:creationId xmlns:a16="http://schemas.microsoft.com/office/drawing/2014/main" id="{19E36FEF-1B69-6EC3-1404-8D6F89DC169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16</a:t>
            </a:fld>
            <a:endParaRPr kumimoji="1" lang="ja-JP" altLang="en-US" dirty="0"/>
          </a:p>
        </p:txBody>
      </p:sp>
    </p:spTree>
    <p:extLst>
      <p:ext uri="{BB962C8B-B14F-4D97-AF65-F5344CB8AC3E}">
        <p14:creationId xmlns:p14="http://schemas.microsoft.com/office/powerpoint/2010/main" val="2673699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1</a:t>
            </a:r>
            <a:r>
              <a:rPr kumimoji="1" lang="ja-JP" altLang="en-US" sz="2000" b="1" dirty="0">
                <a:solidFill>
                  <a:schemeClr val="tx1"/>
                </a:solidFill>
              </a:rPr>
              <a:t>）</a:t>
            </a:r>
            <a:r>
              <a:rPr kumimoji="1" lang="ja-JP" altLang="en-US" sz="2000" b="1" dirty="0">
                <a:solidFill>
                  <a:schemeClr val="tx1"/>
                </a:solidFill>
                <a:latin typeface="Meiryo UI" panose="020B0604030504040204" pitchFamily="50" charset="-128"/>
                <a:ea typeface="Meiryo UI" panose="020B0604030504040204" pitchFamily="50" charset="-128"/>
              </a:rPr>
              <a:t>組織内の事業推進体制</a:t>
            </a:r>
            <a:endParaRPr kumimoji="1" lang="en-US" sz="2000" b="1" dirty="0">
              <a:solidFill>
                <a:schemeClr val="tx1"/>
              </a:solidFill>
            </a:endParaRPr>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組織内体制図</a:t>
              </a:r>
              <a:endParaRPr lang="en-US" sz="1600" dirty="0">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組織内の役割分担</a:t>
              </a:r>
              <a:endParaRPr lang="en-US" sz="1600" dirty="0">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39"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677615"/>
            <a:ext cx="1956780"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986096"/>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dirty="0">
                <a:ln>
                  <a:noFill/>
                </a:ln>
                <a:solidFill>
                  <a:schemeClr val="accent5">
                    <a:lumMod val="75000"/>
                  </a:schemeClr>
                </a:solidFill>
                <a:effectLst/>
                <a:uLnTx/>
                <a:uFillTx/>
                <a:latin typeface="Meiryo UI" panose="020B0604030504040204" pitchFamily="50" charset="-128"/>
                <a:ea typeface="Meiryo UI" panose="020B0604030504040204" pitchFamily="50" charset="-128"/>
                <a:cs typeface="+mn-cs"/>
              </a:rPr>
              <a:t>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2" name="スライド番号プレースホルダー 3">
            <a:extLst>
              <a:ext uri="{FF2B5EF4-FFF2-40B4-BE49-F238E27FC236}">
                <a16:creationId xmlns:a16="http://schemas.microsoft.com/office/drawing/2014/main" id="{EF1C1926-7698-B1D5-AD73-10870597AC26}"/>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17</a:t>
            </a:fld>
            <a:endParaRPr kumimoji="1" lang="ja-JP" altLang="en-US" dirty="0"/>
          </a:p>
        </p:txBody>
      </p:sp>
    </p:spTree>
    <p:extLst>
      <p:ext uri="{BB962C8B-B14F-4D97-AF65-F5344CB8AC3E}">
        <p14:creationId xmlns:p14="http://schemas.microsoft.com/office/powerpoint/2010/main" val="368658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（例１）経営者等による具体的な施策・活動方針</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（例２）経営者等の評価・報酬への反映</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2</a:t>
            </a:r>
            <a:r>
              <a:rPr kumimoji="1" lang="ja-JP" altLang="en-US" sz="2000" b="1" dirty="0">
                <a:solidFill>
                  <a:schemeClr val="tx1"/>
                </a:solidFill>
              </a:rPr>
              <a:t>）経営者等の事業への関与</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（バイオものづくりに関わる産業構造変革の仮説や自社の事業構造転換の方針を社内外に示し、その中に当該事業を位置づけるか）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（例３）事業の継続性確保の取組</a:t>
              </a:r>
              <a:endParaRPr lang="en-US" sz="1600" dirty="0">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accent5">
                    <a:lumMod val="75000"/>
                  </a:schemeClr>
                </a:solidFill>
                <a:latin typeface="Meiryo UI" panose="020B0604030504040204" pitchFamily="50" charset="-128"/>
                <a:ea typeface="Meiryo UI" panose="020B0604030504040204" pitchFamily="50" charset="-128"/>
              </a:rPr>
              <a:t>※</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rPr>
              <a:t>ISO56002</a:t>
            </a:r>
            <a:r>
              <a:rPr kumimoji="1" lang="ja-JP" altLang="en-US" sz="900" dirty="0" err="1">
                <a:solidFill>
                  <a:schemeClr val="accent5">
                    <a:lumMod val="75000"/>
                  </a:schemeClr>
                </a:solidFill>
                <a:latin typeface="Meiryo UI" panose="020B0604030504040204" pitchFamily="50" charset="-128"/>
                <a:ea typeface="Meiryo UI" panose="020B0604030504040204" pitchFamily="50" charset="-128"/>
              </a:rPr>
              <a:t>、</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rPr>
              <a:t>IEC62853</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ガバナンスイノベーション</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ガバナンスイノベーション</a:t>
            </a:r>
            <a:r>
              <a:rPr kumimoji="1" lang="en-US" altLang="ja-JP" sz="900" dirty="0" err="1">
                <a:solidFill>
                  <a:schemeClr val="accent5">
                    <a:lumMod val="75000"/>
                  </a:schemeClr>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Ver2</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hlinkClick r:id="rId4">
                  <a:extLst>
                    <a:ext uri="{A12FA001-AC4F-418D-AE19-62706E023703}">
                      <ahyp:hlinkClr xmlns:ahyp="http://schemas.microsoft.com/office/drawing/2018/hyperlinkcolor" val="tx"/>
                    </a:ext>
                  </a:extLst>
                </a:hlinkClick>
              </a:rPr>
              <a:t>日本企業における価値創造マネジメントに関する行動指針</a:t>
            </a:r>
            <a:r>
              <a:rPr kumimoji="1" lang="ja-JP" altLang="en-US" sz="900" dirty="0">
                <a:solidFill>
                  <a:schemeClr val="accent5">
                    <a:lumMod val="75000"/>
                  </a:schemeClr>
                </a:solidFill>
                <a:latin typeface="Meiryo UI" panose="020B0604030504040204" pitchFamily="50" charset="-128"/>
                <a:ea typeface="Meiryo UI" panose="020B0604030504040204" pitchFamily="50" charset="-128"/>
              </a:rPr>
              <a:t>」等が参考になる。</a:t>
            </a:r>
          </a:p>
        </p:txBody>
      </p:sp>
      <p:sp>
        <p:nvSpPr>
          <p:cNvPr id="3" name="スライド番号プレースホルダー 3">
            <a:extLst>
              <a:ext uri="{FF2B5EF4-FFF2-40B4-BE49-F238E27FC236}">
                <a16:creationId xmlns:a16="http://schemas.microsoft.com/office/drawing/2014/main" id="{2F84E788-0348-F10C-8A86-B3B11B8F2A2D}"/>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18</a:t>
            </a:fld>
            <a:endParaRPr kumimoji="1" lang="ja-JP" altLang="en-US" dirty="0"/>
          </a:p>
        </p:txBody>
      </p:sp>
    </p:spTree>
    <p:extLst>
      <p:ext uri="{BB962C8B-B14F-4D97-AF65-F5344CB8AC3E}">
        <p14:creationId xmlns:p14="http://schemas.microsoft.com/office/powerpoint/2010/main" val="1515547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68392" y="1841015"/>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68391" y="2727134"/>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角丸四角形 2"/>
          <p:cNvSpPr/>
          <p:nvPr/>
        </p:nvSpPr>
        <p:spPr>
          <a:xfrm>
            <a:off x="4668392" y="3471851"/>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746136" y="4216568"/>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746137" y="3471850"/>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76461" y="1322151"/>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65302" y="2446684"/>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ja-JP" altLang="en-US" b="1" dirty="0">
                <a:solidFill>
                  <a:schemeClr val="tx1"/>
                </a:solidFill>
                <a:latin typeface="Meiryo UI" panose="020B0604030504040204" pitchFamily="50" charset="-128"/>
                <a:ea typeface="Meiryo UI" panose="020B0604030504040204" pitchFamily="50" charset="-128"/>
              </a:rPr>
              <a:t>２</a:t>
            </a: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529994" y="3066498"/>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80546" y="3410383"/>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638568" y="4808099"/>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640476" y="3368154"/>
            <a:ext cx="2555058" cy="2155650"/>
          </a:xfrm>
          <a:prstGeom prst="roundRect">
            <a:avLst>
              <a:gd name="adj" fmla="val 11857"/>
            </a:avLst>
          </a:prstGeom>
          <a:noFill/>
          <a:ln w="38100" cap="rnd" cmpd="sng" algn="ctr">
            <a:solidFill>
              <a:schemeClr val="accent5">
                <a:lumMod val="9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58678" y="5498615"/>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lumMod val="90000"/>
                  </a:schemeClr>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lumMod val="90000"/>
                </a:schemeClr>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(C.</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33090" y="6186767"/>
            <a:ext cx="10293292" cy="61456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事業戦略ビジョンの記載項目に関する関係性を示しています。なお、支援を受けず、独自に行う関連の研究開発については、事業戦略ビジョン１．事業戦略・事業計画の項に記載ください。独自の取組が含まれている場合には、</a:t>
            </a:r>
            <a:r>
              <a:rPr kumimoji="1" lang="en-US" altLang="ja-JP" sz="1200" dirty="0">
                <a:solidFill>
                  <a:schemeClr val="tx1"/>
                </a:solidFill>
                <a:latin typeface="Meiryo UI" panose="020B0604030504040204" pitchFamily="50" charset="-128"/>
                <a:ea typeface="Meiryo UI" panose="020B0604030504040204" pitchFamily="50" charset="-128"/>
              </a:rPr>
              <a:t>NEDO</a:t>
            </a:r>
            <a:r>
              <a:rPr kumimoji="1" lang="ja-JP" altLang="en-US" sz="1200" dirty="0">
                <a:solidFill>
                  <a:schemeClr val="tx1"/>
                </a:solidFill>
                <a:latin typeface="Meiryo UI" panose="020B0604030504040204" pitchFamily="50" charset="-128"/>
                <a:ea typeface="Meiryo UI" panose="020B0604030504040204" pitchFamily="50" charset="-128"/>
              </a:rPr>
              <a:t>事業の範囲を特定してご説明ください。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プロジェクトと無関係な事業・研究開発については、事業ビジョンに記載いただく必要はありません。</a:t>
            </a:r>
          </a:p>
        </p:txBody>
      </p:sp>
      <p:cxnSp>
        <p:nvCxnSpPr>
          <p:cNvPr id="17" name="直線コネクタ 16"/>
          <p:cNvCxnSpPr/>
          <p:nvPr/>
        </p:nvCxnSpPr>
        <p:spPr>
          <a:xfrm flipV="1">
            <a:off x="6082413" y="3632710"/>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91081" y="2711145"/>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105333" y="1881970"/>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761995"/>
            <a:ext cx="11426293" cy="738664"/>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提案プレゼン資料において、</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B</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．事業戦略ビジョン</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１）</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事業戦略・事業計画、</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２）</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イノベーション推進体制</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提案プレゼン資料において、 </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C</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
        <p:nvSpPr>
          <p:cNvPr id="20" name="タイトル 1">
            <a:extLst>
              <a:ext uri="{FF2B5EF4-FFF2-40B4-BE49-F238E27FC236}">
                <a16:creationId xmlns:a16="http://schemas.microsoft.com/office/drawing/2014/main" id="{529D0BE5-FDB8-129A-03FA-2F72419290EB}"/>
              </a:ext>
            </a:extLst>
          </p:cNvPr>
          <p:cNvSpPr txBox="1">
            <a:spLocks/>
          </p:cNvSpPr>
          <p:nvPr/>
        </p:nvSpPr>
        <p:spPr>
          <a:xfrm>
            <a:off x="201878" y="304145"/>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kumimoji="1" lang="ja-JP" altLang="en-US" sz="2000" dirty="0"/>
              <a:t>（参考）事業計画・研究開発計画の関係性（３社コンソーシアムにおける</a:t>
            </a:r>
            <a:r>
              <a:rPr kumimoji="1" lang="en-US" altLang="ja-JP" sz="2000" dirty="0"/>
              <a:t>A</a:t>
            </a:r>
            <a:r>
              <a:rPr kumimoji="1" lang="ja-JP" altLang="en-US" sz="2000" dirty="0"/>
              <a:t>社の提案）</a:t>
            </a:r>
            <a:endParaRPr lang="ja-JP" altLang="en-US" sz="2000" dirty="0"/>
          </a:p>
        </p:txBody>
      </p:sp>
      <p:sp>
        <p:nvSpPr>
          <p:cNvPr id="21" name="テキスト ボックス 5">
            <a:extLst>
              <a:ext uri="{FF2B5EF4-FFF2-40B4-BE49-F238E27FC236}">
                <a16:creationId xmlns:a16="http://schemas.microsoft.com/office/drawing/2014/main" id="{9DD2BB78-2798-46B7-89E1-C1E4AF28C82F}"/>
              </a:ext>
            </a:extLst>
          </p:cNvPr>
          <p:cNvSpPr txBox="1">
            <a:spLocks noChangeArrowheads="1"/>
          </p:cNvSpPr>
          <p:nvPr/>
        </p:nvSpPr>
        <p:spPr bwMode="auto">
          <a:xfrm>
            <a:off x="107100" y="11002"/>
            <a:ext cx="5003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u="sng" dirty="0">
                <a:solidFill>
                  <a:srgbClr val="3333FF"/>
                </a:solidFill>
                <a:latin typeface="Arial" panose="020B0604020202020204" pitchFamily="34" charset="0"/>
              </a:rPr>
              <a:t>提出時に、本ページは削除してください。</a:t>
            </a:r>
          </a:p>
        </p:txBody>
      </p:sp>
      <p:sp>
        <p:nvSpPr>
          <p:cNvPr id="22" name="スライド番号プレースホルダー 6">
            <a:extLst>
              <a:ext uri="{FF2B5EF4-FFF2-40B4-BE49-F238E27FC236}">
                <a16:creationId xmlns:a16="http://schemas.microsoft.com/office/drawing/2014/main" id="{088E8596-1AD6-1201-B5BB-4BCD2CF17001}"/>
              </a:ext>
            </a:extLst>
          </p:cNvPr>
          <p:cNvSpPr txBox="1">
            <a:spLocks/>
          </p:cNvSpPr>
          <p:nvPr/>
        </p:nvSpPr>
        <p:spPr>
          <a:xfrm>
            <a:off x="9347200" y="6486977"/>
            <a:ext cx="28448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r>
              <a:rPr lang="ja-JP" altLang="en-US" dirty="0"/>
              <a:t>（参考ページ）</a:t>
            </a: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（例１）取締役会等コーポレート・ガバナンスとの関係</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（例２）ステークホルダーとの対話、情報開示</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3</a:t>
            </a:r>
            <a:r>
              <a:rPr kumimoji="1" lang="ja-JP" altLang="en-US" sz="2000" b="1" dirty="0">
                <a:solidFill>
                  <a:schemeClr val="tx1"/>
                </a:solidFill>
              </a:rPr>
              <a:t>）経営戦略における事業の位置づけ</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56680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バイオものづくりによる製品・サービスの社会実装に向けた全社戦略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バイオものづくりによる製品・サービスの社会実装早期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
        <p:nvSpPr>
          <p:cNvPr id="2" name="スライド番号プレースホルダー 3">
            <a:extLst>
              <a:ext uri="{FF2B5EF4-FFF2-40B4-BE49-F238E27FC236}">
                <a16:creationId xmlns:a16="http://schemas.microsoft.com/office/drawing/2014/main" id="{267D0F8A-8132-F07D-3234-B5F87C4C89E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19</a:t>
            </a:fld>
            <a:endParaRPr kumimoji="1" lang="ja-JP" altLang="en-US" dirty="0"/>
          </a:p>
        </p:txBody>
      </p:sp>
    </p:spTree>
    <p:extLst>
      <p:ext uri="{BB962C8B-B14F-4D97-AF65-F5344CB8AC3E}">
        <p14:creationId xmlns:p14="http://schemas.microsoft.com/office/powerpoint/2010/main" val="2310018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（例１）経営資源の投入方針</a:t>
              </a:r>
              <a:endParaRPr lang="en-US" sz="1600" dirty="0">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（例２）専門部署の設置と人材育成</a:t>
              </a:r>
              <a:endParaRPr lang="en-US" sz="1600" dirty="0">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（本事業を通した人材確保や育成を「人的資本経営」としてどのように中長期的な企業価値向上に位置づけ、統合報告等で示すか）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２</a:t>
            </a:r>
            <a:r>
              <a:rPr lang="en-US" altLang="ja-JP" sz="2000" b="1" dirty="0">
                <a:solidFill>
                  <a:schemeClr val="tx1"/>
                </a:solidFill>
              </a:rPr>
              <a:t>. </a:t>
            </a:r>
            <a:r>
              <a:rPr lang="ja-JP" altLang="en-US" sz="2000" b="1" dirty="0">
                <a:solidFill>
                  <a:schemeClr val="tx1"/>
                </a:solidFill>
              </a:rPr>
              <a:t>イノベーション推進体制／</a:t>
            </a:r>
            <a:r>
              <a:rPr kumimoji="1" lang="ja-JP" altLang="en-US" sz="2000" b="1" dirty="0">
                <a:solidFill>
                  <a:schemeClr val="tx1"/>
                </a:solidFill>
              </a:rPr>
              <a:t>（</a:t>
            </a:r>
            <a:r>
              <a:rPr kumimoji="1" lang="en-US" altLang="ja-JP" sz="2000" b="1" dirty="0">
                <a:solidFill>
                  <a:schemeClr val="tx1"/>
                </a:solidFill>
              </a:rPr>
              <a:t>4</a:t>
            </a:r>
            <a:r>
              <a:rPr kumimoji="1" lang="ja-JP" altLang="en-US" sz="2000" b="1" dirty="0">
                <a:solidFill>
                  <a:schemeClr val="tx1"/>
                </a:solidFill>
              </a:rPr>
              <a:t>）事業推進体制の確保</a:t>
            </a:r>
            <a:endParaRPr kumimoji="1" lang="en-US" sz="2000" b="1" dirty="0">
              <a:solidFill>
                <a:schemeClr val="tx1"/>
              </a:solidFill>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
        <p:nvSpPr>
          <p:cNvPr id="2" name="ee4pContent1">
            <a:extLst>
              <a:ext uri="{FF2B5EF4-FFF2-40B4-BE49-F238E27FC236}">
                <a16:creationId xmlns:a16="http://schemas.microsoft.com/office/drawing/2014/main" id="{05F77851-94AE-1212-4267-28BAD195F2E9}"/>
              </a:ext>
            </a:extLst>
          </p:cNvPr>
          <p:cNvSpPr txBox="1"/>
          <p:nvPr/>
        </p:nvSpPr>
        <p:spPr>
          <a:xfrm>
            <a:off x="551628" y="1015700"/>
            <a:ext cx="10800000" cy="75130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採択された場合</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経産省が設置するバイオものづくり革命推進ワーキンググループ</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の事業モニタリングの場において、記載内容に基づき、取組状況をご報告いただきます。</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　</a:t>
            </a:r>
            <a:r>
              <a:rPr lang="en-US" altLang="ja-JP" sz="1200" dirty="0">
                <a:solidFill>
                  <a:schemeClr val="accent5">
                    <a:lumMod val="75000"/>
                  </a:schemeClr>
                </a:solidFill>
                <a:ea typeface="Meiryo UI" panose="020B0604030504040204" pitchFamily="50" charset="-128"/>
                <a:cs typeface="ＭＳ 明朝" panose="02020609040205080304" pitchFamily="17" charset="-128"/>
              </a:rPr>
              <a:t>※</a:t>
            </a:r>
            <a:r>
              <a:rPr lang="ja-JP" altLang="en-US" sz="1200" dirty="0">
                <a:solidFill>
                  <a:schemeClr val="accent5">
                    <a:lumMod val="75000"/>
                  </a:schemeClr>
                </a:solidFill>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3" name="スライド番号プレースホルダー 3">
            <a:extLst>
              <a:ext uri="{FF2B5EF4-FFF2-40B4-BE49-F238E27FC236}">
                <a16:creationId xmlns:a16="http://schemas.microsoft.com/office/drawing/2014/main" id="{D65E20C3-26CC-AC92-B4E1-66FE24AAA7F6}"/>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20</a:t>
            </a:fld>
            <a:endParaRPr kumimoji="1" lang="ja-JP" altLang="en-US" dirty="0"/>
          </a:p>
        </p:txBody>
      </p:sp>
    </p:spTree>
    <p:extLst>
      <p:ext uri="{BB962C8B-B14F-4D97-AF65-F5344CB8AC3E}">
        <p14:creationId xmlns:p14="http://schemas.microsoft.com/office/powerpoint/2010/main" val="1532539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３</a:t>
            </a:r>
            <a:r>
              <a:rPr lang="en-US" altLang="ja-JP" sz="2000" b="1" dirty="0">
                <a:solidFill>
                  <a:schemeClr val="tx1"/>
                </a:solidFill>
              </a:rPr>
              <a:t>. </a:t>
            </a:r>
            <a:r>
              <a:rPr kumimoji="1" lang="ja-JP" altLang="en-US" sz="2000" b="1" dirty="0">
                <a:solidFill>
                  <a:schemeClr val="tx1"/>
                </a:solidFill>
              </a:rPr>
              <a:t>想定されるリスク要因と対処方針　　</a:t>
            </a:r>
            <a:endParaRPr kumimoji="1" lang="en-US" sz="2000" b="1" dirty="0">
              <a:solidFill>
                <a:schemeClr val="tx1"/>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817375"/>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本研究開発事業の遂行にあたり、実施技術・経済・社会等の面において、どのような事業化リスクが存在するかを記載し、それらへの対応策を十分に講じることを前提としつつ、どのような事態になった場合に事業を中止するかの判断基準についても記載</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大学や研究機関等のみによる応募の場合、研究開発責任者やチームリーダー等中心的人物が何らかの理由でプロジェクトに参画出来なくなった場合、組織としてどう継続性を担保するかについて記載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研究開発（技術）におけるリスクと対応</a:t>
              </a:r>
              <a:endParaRPr lang="en-US" sz="1600" dirty="0">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社会実装（経済社会）におけるリスクと対応</a:t>
              </a:r>
              <a:endParaRPr lang="en-US" sz="1600" dirty="0">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latin typeface="Trebuchet MS" panose="020B0603020202020204" pitchFamily="34" charset="0"/>
                  <a:ea typeface="Meiryo UI" panose="020B0604030504040204" pitchFamily="50" charset="-128"/>
                </a:rPr>
                <a:t>その他（自然災害等）のリスクと対応</a:t>
              </a:r>
              <a:endParaRPr lang="en-US" sz="1600" dirty="0">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 name="スライド番号プレースホルダー 3">
            <a:extLst>
              <a:ext uri="{FF2B5EF4-FFF2-40B4-BE49-F238E27FC236}">
                <a16:creationId xmlns:a16="http://schemas.microsoft.com/office/drawing/2014/main" id="{A2361673-E2CF-1EB0-586F-FF19F8650115}"/>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21</a:t>
            </a:fld>
            <a:endParaRPr kumimoji="1" lang="ja-JP" altLang="en-US" dirty="0"/>
          </a:p>
        </p:txBody>
      </p:sp>
    </p:spTree>
    <p:extLst>
      <p:ext uri="{BB962C8B-B14F-4D97-AF65-F5344CB8AC3E}">
        <p14:creationId xmlns:p14="http://schemas.microsoft.com/office/powerpoint/2010/main" val="2002511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C</a:t>
            </a:r>
            <a:r>
              <a:rPr lang="ja-JP" altLang="en-US" sz="2800" dirty="0">
                <a:latin typeface="Arial" panose="020B0604020202020204" pitchFamily="34" charset="0"/>
              </a:rPr>
              <a:t>．</a:t>
            </a:r>
            <a:r>
              <a:rPr lang="ja-JP" altLang="en-US" sz="2800" dirty="0">
                <a:latin typeface="Meiryo UI" panose="020B0604030504040204" pitchFamily="50" charset="-128"/>
                <a:ea typeface="Meiryo UI" panose="020B0604030504040204" pitchFamily="50" charset="-128"/>
              </a:rPr>
              <a:t>研究開発計画</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22</a:t>
            </a:fld>
            <a:endParaRPr kumimoji="1" lang="ja-JP" altLang="en-US" dirty="0"/>
          </a:p>
        </p:txBody>
      </p:sp>
    </p:spTree>
    <p:extLst>
      <p:ext uri="{BB962C8B-B14F-4D97-AF65-F5344CB8AC3E}">
        <p14:creationId xmlns:p14="http://schemas.microsoft.com/office/powerpoint/2010/main" val="20888947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7566C66-8897-32B2-C0C7-DD551A560B9B}"/>
              </a:ext>
            </a:extLst>
          </p:cNvPr>
          <p:cNvSpPr>
            <a:spLocks noGrp="1"/>
          </p:cNvSpPr>
          <p:nvPr>
            <p:ph type="sldNum" sz="quarter" idx="12"/>
          </p:nvPr>
        </p:nvSpPr>
        <p:spPr/>
        <p:txBody>
          <a:bodyPr/>
          <a:lstStyle/>
          <a:p>
            <a:fld id="{8D8A5D70-00BF-43D1-9518-0183EFEF9A82}" type="slidenum">
              <a:rPr kumimoji="1" lang="ja-JP" altLang="en-US" smtClean="0"/>
              <a:pPr/>
              <a:t>23</a:t>
            </a:fld>
            <a:endParaRPr kumimoji="1" lang="ja-JP" altLang="en-US"/>
          </a:p>
        </p:txBody>
      </p:sp>
      <p:sp>
        <p:nvSpPr>
          <p:cNvPr id="27" name="テキスト ボックス 26">
            <a:extLst>
              <a:ext uri="{FF2B5EF4-FFF2-40B4-BE49-F238E27FC236}">
                <a16:creationId xmlns:a16="http://schemas.microsoft.com/office/drawing/2014/main" id="{FE9812E0-B7F4-F538-773B-E08E242BDA88}"/>
              </a:ext>
            </a:extLst>
          </p:cNvPr>
          <p:cNvSpPr txBox="1"/>
          <p:nvPr/>
        </p:nvSpPr>
        <p:spPr>
          <a:xfrm>
            <a:off x="8472265" y="129673"/>
            <a:ext cx="3586224"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・アウトカム目標から逆算したアウトプット目標。フォーマットはあくまで一例です</a:t>
            </a:r>
          </a:p>
        </p:txBody>
      </p:sp>
      <p:sp>
        <p:nvSpPr>
          <p:cNvPr id="28" name="タイトル 1">
            <a:extLst>
              <a:ext uri="{FF2B5EF4-FFF2-40B4-BE49-F238E27FC236}">
                <a16:creationId xmlns:a16="http://schemas.microsoft.com/office/drawing/2014/main" id="{56EF7788-DD2A-2E53-676D-A229C139A289}"/>
              </a:ext>
            </a:extLst>
          </p:cNvPr>
          <p:cNvSpPr txBox="1">
            <a:spLocks/>
          </p:cNvSpPr>
          <p:nvPr/>
        </p:nvSpPr>
        <p:spPr>
          <a:xfrm>
            <a:off x="191344" y="41693"/>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lang="ja-JP" altLang="en-US" sz="2000" b="1" dirty="0">
                <a:solidFill>
                  <a:schemeClr val="tx1"/>
                </a:solidFill>
              </a:rPr>
              <a:t>全体概要／各</a:t>
            </a:r>
            <a:r>
              <a:rPr lang="ja-JP" altLang="en-US" sz="2000" dirty="0"/>
              <a:t>研究開発項目のアウトプット目標とアウトカム目標との関係性</a:t>
            </a:r>
          </a:p>
        </p:txBody>
      </p:sp>
      <p:sp>
        <p:nvSpPr>
          <p:cNvPr id="29" name="角丸四角形 26">
            <a:extLst>
              <a:ext uri="{FF2B5EF4-FFF2-40B4-BE49-F238E27FC236}">
                <a16:creationId xmlns:a16="http://schemas.microsoft.com/office/drawing/2014/main" id="{22BC7434-C0F7-9191-D822-7B53914BE29C}"/>
              </a:ext>
            </a:extLst>
          </p:cNvPr>
          <p:cNvSpPr/>
          <p:nvPr/>
        </p:nvSpPr>
        <p:spPr>
          <a:xfrm>
            <a:off x="1271464" y="1217688"/>
            <a:ext cx="3454789" cy="18056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研究開発項目①</a:t>
            </a:r>
          </a:p>
        </p:txBody>
      </p:sp>
      <p:sp>
        <p:nvSpPr>
          <p:cNvPr id="30" name="角丸四角形 28">
            <a:extLst>
              <a:ext uri="{FF2B5EF4-FFF2-40B4-BE49-F238E27FC236}">
                <a16:creationId xmlns:a16="http://schemas.microsoft.com/office/drawing/2014/main" id="{F9FA2F23-0CD8-A002-9EA0-172132F5C5DC}"/>
              </a:ext>
            </a:extLst>
          </p:cNvPr>
          <p:cNvSpPr/>
          <p:nvPr/>
        </p:nvSpPr>
        <p:spPr>
          <a:xfrm>
            <a:off x="1271464" y="3106106"/>
            <a:ext cx="3462923" cy="21951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研究開発項目②</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③</a:t>
            </a:r>
            <a:r>
              <a:rPr lang="en-US" altLang="ja-JP" sz="1600" b="1" dirty="0">
                <a:solidFill>
                  <a:schemeClr val="tx1"/>
                </a:solidFill>
                <a:latin typeface="Meiryo UI" panose="020B0604030504040204" pitchFamily="50" charset="-128"/>
                <a:ea typeface="Meiryo UI" panose="020B0604030504040204" pitchFamily="50" charset="-128"/>
              </a:rPr>
              <a:t>,</a:t>
            </a:r>
            <a:r>
              <a:rPr lang="ja-JP" altLang="en-US" sz="1600" b="1" dirty="0">
                <a:solidFill>
                  <a:schemeClr val="tx1"/>
                </a:solidFill>
                <a:latin typeface="Meiryo UI" panose="020B0604030504040204" pitchFamily="50" charset="-128"/>
                <a:ea typeface="Meiryo UI" panose="020B0604030504040204" pitchFamily="50" charset="-128"/>
              </a:rPr>
              <a:t>④</a:t>
            </a:r>
          </a:p>
        </p:txBody>
      </p:sp>
      <p:sp>
        <p:nvSpPr>
          <p:cNvPr id="31" name="角丸四角形 37">
            <a:extLst>
              <a:ext uri="{FF2B5EF4-FFF2-40B4-BE49-F238E27FC236}">
                <a16:creationId xmlns:a16="http://schemas.microsoft.com/office/drawing/2014/main" id="{D1CA70C3-C832-69F9-3A78-E03D51C67605}"/>
              </a:ext>
            </a:extLst>
          </p:cNvPr>
          <p:cNvSpPr/>
          <p:nvPr/>
        </p:nvSpPr>
        <p:spPr>
          <a:xfrm>
            <a:off x="1271464" y="5373216"/>
            <a:ext cx="3462923" cy="121332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研究開発項目⑤</a:t>
            </a:r>
          </a:p>
        </p:txBody>
      </p:sp>
      <p:sp>
        <p:nvSpPr>
          <p:cNvPr id="36" name="テキスト ボックス 35">
            <a:extLst>
              <a:ext uri="{FF2B5EF4-FFF2-40B4-BE49-F238E27FC236}">
                <a16:creationId xmlns:a16="http://schemas.microsoft.com/office/drawing/2014/main" id="{1E293DDF-19E7-5D89-F81C-40B05CFCFF27}"/>
              </a:ext>
            </a:extLst>
          </p:cNvPr>
          <p:cNvSpPr txBox="1"/>
          <p:nvPr/>
        </p:nvSpPr>
        <p:spPr>
          <a:xfrm>
            <a:off x="1404144" y="1688510"/>
            <a:ext cx="3189427" cy="126277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海外のバイオマス原料等と同等以下の価格水準まで低下させる技術を確立</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＊＊資源を＊トン</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年原料化を可能とする技術を確立</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＊＊製品を収集・原料化を可能とするサプライチェーンを確立</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990DB9DB-A075-B44C-E1EF-85FAD533F881}"/>
              </a:ext>
            </a:extLst>
          </p:cNvPr>
          <p:cNvSpPr txBox="1"/>
          <p:nvPr/>
        </p:nvSpPr>
        <p:spPr>
          <a:xfrm>
            <a:off x="1426873" y="5763274"/>
            <a:ext cx="2437015" cy="75618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○○表示ルール確立</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D89BE042-8BE4-BB97-7927-36C8FE725C52}"/>
              </a:ext>
            </a:extLst>
          </p:cNvPr>
          <p:cNvSpPr txBox="1"/>
          <p:nvPr/>
        </p:nvSpPr>
        <p:spPr>
          <a:xfrm>
            <a:off x="1408211" y="3465934"/>
            <a:ext cx="3189427" cy="176671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最終製品を市場投入可能な価格水準（現行製品の</a:t>
            </a:r>
            <a:r>
              <a:rPr lang="en-US" altLang="ja-JP" sz="1400" dirty="0">
                <a:solidFill>
                  <a:schemeClr val="tx1"/>
                </a:solidFill>
                <a:latin typeface="Meiryo UI" panose="020B0604030504040204" pitchFamily="50" charset="-128"/>
                <a:ea typeface="Meiryo UI" panose="020B0604030504040204" pitchFamily="50" charset="-128"/>
              </a:rPr>
              <a:t>1.2</a:t>
            </a:r>
            <a:r>
              <a:rPr lang="ja-JP" altLang="en-US" sz="1400" dirty="0">
                <a:solidFill>
                  <a:schemeClr val="tx1"/>
                </a:solidFill>
                <a:latin typeface="Meiryo UI" panose="020B0604030504040204" pitchFamily="50" charset="-128"/>
                <a:ea typeface="Meiryo UI" panose="020B0604030504040204" pitchFamily="50" charset="-128"/>
              </a:rPr>
              <a:t>倍以下）を達成</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○○生産性　　　 　＊％以上向上</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○○プロセスコスト　＊％以上効率化</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＊＊トン／年の生産が可能であることを実証</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3" name="二等辺三角形 52">
            <a:extLst>
              <a:ext uri="{FF2B5EF4-FFF2-40B4-BE49-F238E27FC236}">
                <a16:creationId xmlns:a16="http://schemas.microsoft.com/office/drawing/2014/main" id="{E18D3065-F502-56BF-0821-4A6BE147ECDE}"/>
              </a:ext>
            </a:extLst>
          </p:cNvPr>
          <p:cNvSpPr/>
          <p:nvPr/>
        </p:nvSpPr>
        <p:spPr>
          <a:xfrm rot="16200000" flipV="1">
            <a:off x="368286" y="1883418"/>
            <a:ext cx="1573237" cy="365798"/>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F629E605-24FD-E95F-2BE0-9991C30DDBDD}"/>
              </a:ext>
            </a:extLst>
          </p:cNvPr>
          <p:cNvSpPr txBox="1"/>
          <p:nvPr/>
        </p:nvSpPr>
        <p:spPr>
          <a:xfrm>
            <a:off x="2026749" y="762387"/>
            <a:ext cx="1944216" cy="406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rgbClr val="575757"/>
                </a:solidFill>
                <a:latin typeface="Meiryo UI" panose="020B0604030504040204" pitchFamily="50" charset="-128"/>
                <a:ea typeface="Meiryo UI" panose="020B0604030504040204" pitchFamily="50" charset="-128"/>
              </a:rPr>
              <a:t>アウトプット目標</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b="1" dirty="0">
              <a:solidFill>
                <a:srgbClr val="575757"/>
              </a:solidFill>
              <a:latin typeface="Meiryo UI" panose="020B0604030504040204" pitchFamily="50" charset="-128"/>
              <a:ea typeface="Meiryo UI" panose="020B0604030504040204" pitchFamily="50" charset="-128"/>
            </a:endParaRPr>
          </a:p>
        </p:txBody>
      </p:sp>
      <p:sp>
        <p:nvSpPr>
          <p:cNvPr id="2" name="二等辺三角形 1">
            <a:extLst>
              <a:ext uri="{FF2B5EF4-FFF2-40B4-BE49-F238E27FC236}">
                <a16:creationId xmlns:a16="http://schemas.microsoft.com/office/drawing/2014/main" id="{B3198516-7AD0-1611-F217-A86942E97734}"/>
              </a:ext>
            </a:extLst>
          </p:cNvPr>
          <p:cNvSpPr/>
          <p:nvPr/>
        </p:nvSpPr>
        <p:spPr>
          <a:xfrm rot="16200000" flipV="1">
            <a:off x="368286" y="3899642"/>
            <a:ext cx="1573237" cy="365798"/>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二等辺三角形 2">
            <a:extLst>
              <a:ext uri="{FF2B5EF4-FFF2-40B4-BE49-F238E27FC236}">
                <a16:creationId xmlns:a16="http://schemas.microsoft.com/office/drawing/2014/main" id="{FA185789-F717-0EC8-6574-32783AC64C0A}"/>
              </a:ext>
            </a:extLst>
          </p:cNvPr>
          <p:cNvSpPr/>
          <p:nvPr/>
        </p:nvSpPr>
        <p:spPr>
          <a:xfrm rot="16200000" flipV="1">
            <a:off x="368285" y="5699842"/>
            <a:ext cx="1573237" cy="365798"/>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83AED545-3782-29D9-432E-782A70DD303D}"/>
              </a:ext>
            </a:extLst>
          </p:cNvPr>
          <p:cNvGrpSpPr/>
          <p:nvPr/>
        </p:nvGrpSpPr>
        <p:grpSpPr>
          <a:xfrm>
            <a:off x="5025712" y="1199387"/>
            <a:ext cx="6852854" cy="5469973"/>
            <a:chOff x="5025712" y="1199387"/>
            <a:chExt cx="6852854" cy="5469973"/>
          </a:xfrm>
        </p:grpSpPr>
        <p:sp>
          <p:nvSpPr>
            <p:cNvPr id="25" name="角丸四角形 26">
              <a:extLst>
                <a:ext uri="{FF2B5EF4-FFF2-40B4-BE49-F238E27FC236}">
                  <a16:creationId xmlns:a16="http://schemas.microsoft.com/office/drawing/2014/main" id="{819E23C9-9E9B-C919-5C94-BA24B660FB0B}"/>
                </a:ext>
              </a:extLst>
            </p:cNvPr>
            <p:cNvSpPr/>
            <p:nvPr/>
          </p:nvSpPr>
          <p:spPr>
            <a:xfrm>
              <a:off x="5025712" y="1199387"/>
              <a:ext cx="6852854" cy="5393905"/>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altLang="en-US" sz="1600" b="1" dirty="0">
                <a:solidFill>
                  <a:schemeClr val="tx1"/>
                </a:solidFill>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3082E676-63BF-BB61-16A9-BFA50E41CFD5}"/>
                </a:ext>
              </a:extLst>
            </p:cNvPr>
            <p:cNvSpPr txBox="1"/>
            <p:nvPr/>
          </p:nvSpPr>
          <p:spPr>
            <a:xfrm>
              <a:off x="5152258" y="3498812"/>
              <a:ext cx="2376264" cy="13681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○○製造について、原料を未利用資源に＊％転換。成</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年までに＊トン生産、事業化</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1E3BBCC2-E6C4-155A-5A0A-EED71FA9BEFB}"/>
                </a:ext>
              </a:extLst>
            </p:cNvPr>
            <p:cNvSpPr txBox="1"/>
            <p:nvPr/>
          </p:nvSpPr>
          <p:spPr>
            <a:xfrm>
              <a:off x="5152258" y="5483670"/>
              <a:ext cx="2376264" cy="64393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7C0A786B-D176-F1B4-1B6E-3E193517C8E0}"/>
                </a:ext>
              </a:extLst>
            </p:cNvPr>
            <p:cNvSpPr txBox="1"/>
            <p:nvPr/>
          </p:nvSpPr>
          <p:spPr>
            <a:xfrm>
              <a:off x="5152258" y="1626604"/>
              <a:ext cx="2285058" cy="127063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＊トン</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年、＊＊資源を原料化し＊＊生産に利用</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＊＊製品の収集・原料化により供給原料を＊％増大</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A6BCF783-7934-B805-3C63-6729A125EB63}"/>
                </a:ext>
              </a:extLst>
            </p:cNvPr>
            <p:cNvSpPr txBox="1"/>
            <p:nvPr/>
          </p:nvSpPr>
          <p:spPr>
            <a:xfrm>
              <a:off x="7906778" y="3060200"/>
              <a:ext cx="2313900" cy="163034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○○製品、収益化。売上げ○億円。</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＊＊分野素材メーカーへ原料供給体制を拡大。＊＊億円規模での新規市場獲得に貢献。</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二等辺三角形 34">
              <a:extLst>
                <a:ext uri="{FF2B5EF4-FFF2-40B4-BE49-F238E27FC236}">
                  <a16:creationId xmlns:a16="http://schemas.microsoft.com/office/drawing/2014/main" id="{10EFFF6B-D22D-C325-DB74-F8D83041B39E}"/>
                </a:ext>
              </a:extLst>
            </p:cNvPr>
            <p:cNvSpPr/>
            <p:nvPr/>
          </p:nvSpPr>
          <p:spPr>
            <a:xfrm rot="16200000" flipV="1">
              <a:off x="5078208" y="3753785"/>
              <a:ext cx="5266425" cy="365798"/>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7" name="二等辺三角形 36">
              <a:extLst>
                <a:ext uri="{FF2B5EF4-FFF2-40B4-BE49-F238E27FC236}">
                  <a16:creationId xmlns:a16="http://schemas.microsoft.com/office/drawing/2014/main" id="{6E2DFA7C-F18A-7B9D-888F-D5CCB38CAC4A}"/>
                </a:ext>
              </a:extLst>
            </p:cNvPr>
            <p:cNvSpPr/>
            <p:nvPr/>
          </p:nvSpPr>
          <p:spPr>
            <a:xfrm rot="16200000" flipV="1">
              <a:off x="7876714" y="3774316"/>
              <a:ext cx="5266425" cy="365798"/>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F0F9E761-B173-98E8-6F68-D73A34C649FF}"/>
                </a:ext>
              </a:extLst>
            </p:cNvPr>
            <p:cNvSpPr txBox="1"/>
            <p:nvPr/>
          </p:nvSpPr>
          <p:spPr>
            <a:xfrm>
              <a:off x="10823772" y="1275455"/>
              <a:ext cx="758456" cy="5393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＊＊製品全体生産・消費・回収・再資源化のエコシステムを確立</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＊＊製品、グローバル市場への実装</a:t>
              </a:r>
              <a:endParaRPr lang="en-US" altLang="ja-JP" sz="1400" dirty="0">
                <a:solidFill>
                  <a:schemeClr val="tx1"/>
                </a:solidFill>
                <a:latin typeface="Meiryo UI" panose="020B0604030504040204" pitchFamily="50" charset="-128"/>
                <a:ea typeface="Meiryo UI" panose="020B0604030504040204" pitchFamily="50" charset="-128"/>
              </a:endParaRPr>
            </a:p>
          </p:txBody>
        </p:sp>
      </p:grpSp>
      <p:sp>
        <p:nvSpPr>
          <p:cNvPr id="39" name="テキスト ボックス 38">
            <a:extLst>
              <a:ext uri="{FF2B5EF4-FFF2-40B4-BE49-F238E27FC236}">
                <a16:creationId xmlns:a16="http://schemas.microsoft.com/office/drawing/2014/main" id="{15D3140E-825B-F72E-2F27-F032FD3EFF64}"/>
              </a:ext>
            </a:extLst>
          </p:cNvPr>
          <p:cNvSpPr txBox="1"/>
          <p:nvPr/>
        </p:nvSpPr>
        <p:spPr>
          <a:xfrm>
            <a:off x="465495" y="1109377"/>
            <a:ext cx="468941" cy="5431429"/>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研究開発・実証の実施</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0" name="二等辺三角形 39">
            <a:extLst>
              <a:ext uri="{FF2B5EF4-FFF2-40B4-BE49-F238E27FC236}">
                <a16:creationId xmlns:a16="http://schemas.microsoft.com/office/drawing/2014/main" id="{E51A1025-DA25-4AA7-B5AA-36B43066BF51}"/>
              </a:ext>
            </a:extLst>
          </p:cNvPr>
          <p:cNvSpPr/>
          <p:nvPr/>
        </p:nvSpPr>
        <p:spPr>
          <a:xfrm rot="16200000" flipV="1">
            <a:off x="4160102" y="1811719"/>
            <a:ext cx="1573237" cy="365798"/>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1" name="二等辺三角形 40">
            <a:extLst>
              <a:ext uri="{FF2B5EF4-FFF2-40B4-BE49-F238E27FC236}">
                <a16:creationId xmlns:a16="http://schemas.microsoft.com/office/drawing/2014/main" id="{E377026E-BADB-7261-54F6-4DA635DABAD7}"/>
              </a:ext>
            </a:extLst>
          </p:cNvPr>
          <p:cNvSpPr/>
          <p:nvPr/>
        </p:nvSpPr>
        <p:spPr>
          <a:xfrm rot="16200000" flipV="1">
            <a:off x="4160102" y="3899642"/>
            <a:ext cx="1573237" cy="365798"/>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2" name="二等辺三角形 41">
            <a:extLst>
              <a:ext uri="{FF2B5EF4-FFF2-40B4-BE49-F238E27FC236}">
                <a16:creationId xmlns:a16="http://schemas.microsoft.com/office/drawing/2014/main" id="{701DCF07-33B7-9E29-D663-157C5DFCECEB}"/>
              </a:ext>
            </a:extLst>
          </p:cNvPr>
          <p:cNvSpPr/>
          <p:nvPr/>
        </p:nvSpPr>
        <p:spPr>
          <a:xfrm rot="16200000" flipV="1">
            <a:off x="4124129" y="5771850"/>
            <a:ext cx="1573237" cy="365798"/>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E84EDDB0-6091-D62A-B8CC-284016C0AB9F}"/>
              </a:ext>
            </a:extLst>
          </p:cNvPr>
          <p:cNvSpPr txBox="1"/>
          <p:nvPr/>
        </p:nvSpPr>
        <p:spPr>
          <a:xfrm>
            <a:off x="7711420" y="750700"/>
            <a:ext cx="1944216" cy="406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b="1" dirty="0">
                <a:solidFill>
                  <a:srgbClr val="575757"/>
                </a:solidFill>
                <a:latin typeface="Meiryo UI" panose="020B0604030504040204" pitchFamily="50" charset="-128"/>
                <a:ea typeface="Meiryo UI" panose="020B0604030504040204" pitchFamily="50" charset="-128"/>
              </a:rPr>
              <a:t>アウトカム目標</a:t>
            </a:r>
            <a:endParaRPr lang="en-US" altLang="ja-JP" sz="1400" b="1" dirty="0">
              <a:solidFill>
                <a:srgbClr val="575757"/>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20XX</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b="1"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76977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全体概要</a:t>
            </a:r>
            <a:r>
              <a:rPr lang="en-US" altLang="ja-JP" sz="2000" b="1" dirty="0">
                <a:solidFill>
                  <a:schemeClr val="tx1"/>
                </a:solidFill>
              </a:rPr>
              <a:t>/</a:t>
            </a:r>
            <a:r>
              <a:rPr lang="ja-JP" altLang="en-US" sz="2000" b="1" dirty="0">
                <a:solidFill>
                  <a:schemeClr val="tx1"/>
                </a:solidFill>
              </a:rPr>
              <a:t>研究開発内容　提案類型：類型●</a:t>
            </a:r>
            <a:endParaRPr kumimoji="1" lang="en-US" sz="2000" b="1" dirty="0">
              <a:solidFill>
                <a:schemeClr val="tx1"/>
              </a:solidFill>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24</a:t>
            </a:fld>
            <a:endParaRPr kumimoji="1" lang="ja-JP" altLang="en-US"/>
          </a:p>
        </p:txBody>
      </p:sp>
      <p:graphicFrame>
        <p:nvGraphicFramePr>
          <p:cNvPr id="3" name="表 3">
            <a:extLst>
              <a:ext uri="{FF2B5EF4-FFF2-40B4-BE49-F238E27FC236}">
                <a16:creationId xmlns:a16="http://schemas.microsoft.com/office/drawing/2014/main" id="{81EC465D-843B-71F8-07DB-294675F8662D}"/>
              </a:ext>
            </a:extLst>
          </p:cNvPr>
          <p:cNvGraphicFramePr>
            <a:graphicFrameLocks noGrp="1"/>
          </p:cNvGraphicFramePr>
          <p:nvPr>
            <p:extLst>
              <p:ext uri="{D42A27DB-BD31-4B8C-83A1-F6EECF244321}">
                <p14:modId xmlns:p14="http://schemas.microsoft.com/office/powerpoint/2010/main" val="3699080645"/>
              </p:ext>
            </p:extLst>
          </p:nvPr>
        </p:nvGraphicFramePr>
        <p:xfrm>
          <a:off x="263352" y="620688"/>
          <a:ext cx="11701305" cy="6126480"/>
        </p:xfrm>
        <a:graphic>
          <a:graphicData uri="http://schemas.openxmlformats.org/drawingml/2006/table">
            <a:tbl>
              <a:tblPr firstRow="1" bandRow="1">
                <a:tableStyleId>{BC89EF96-8CEA-46FF-86C4-4CE0E7609802}</a:tableStyleId>
              </a:tblPr>
              <a:tblGrid>
                <a:gridCol w="1440160">
                  <a:extLst>
                    <a:ext uri="{9D8B030D-6E8A-4147-A177-3AD203B41FA5}">
                      <a16:colId xmlns:a16="http://schemas.microsoft.com/office/drawing/2014/main" val="643184053"/>
                    </a:ext>
                  </a:extLst>
                </a:gridCol>
                <a:gridCol w="2160240">
                  <a:extLst>
                    <a:ext uri="{9D8B030D-6E8A-4147-A177-3AD203B41FA5}">
                      <a16:colId xmlns:a16="http://schemas.microsoft.com/office/drawing/2014/main" val="1112805001"/>
                    </a:ext>
                  </a:extLst>
                </a:gridCol>
                <a:gridCol w="405173">
                  <a:extLst>
                    <a:ext uri="{9D8B030D-6E8A-4147-A177-3AD203B41FA5}">
                      <a16:colId xmlns:a16="http://schemas.microsoft.com/office/drawing/2014/main" val="2435729047"/>
                    </a:ext>
                  </a:extLst>
                </a:gridCol>
                <a:gridCol w="4635387">
                  <a:extLst>
                    <a:ext uri="{9D8B030D-6E8A-4147-A177-3AD203B41FA5}">
                      <a16:colId xmlns:a16="http://schemas.microsoft.com/office/drawing/2014/main" val="533186209"/>
                    </a:ext>
                  </a:extLst>
                </a:gridCol>
                <a:gridCol w="1609511">
                  <a:extLst>
                    <a:ext uri="{9D8B030D-6E8A-4147-A177-3AD203B41FA5}">
                      <a16:colId xmlns:a16="http://schemas.microsoft.com/office/drawing/2014/main" val="625263180"/>
                    </a:ext>
                  </a:extLst>
                </a:gridCol>
                <a:gridCol w="1450834">
                  <a:extLst>
                    <a:ext uri="{9D8B030D-6E8A-4147-A177-3AD203B41FA5}">
                      <a16:colId xmlns:a16="http://schemas.microsoft.com/office/drawing/2014/main" val="3171965220"/>
                    </a:ext>
                  </a:extLst>
                </a:gridCol>
              </a:tblGrid>
              <a:tr h="370840">
                <a:tc gridSpan="2">
                  <a:txBody>
                    <a:bodyPr/>
                    <a:lstStyle/>
                    <a:p>
                      <a:pPr algn="ctr"/>
                      <a:r>
                        <a:rPr kumimoji="1" lang="ja-JP" altLang="en-US" sz="1200" dirty="0">
                          <a:latin typeface="Meiryo UI" panose="020B0604030504040204" pitchFamily="50" charset="-128"/>
                          <a:ea typeface="Meiryo UI" panose="020B0604030504040204" pitchFamily="50" charset="-128"/>
                        </a:rPr>
                        <a:t>研究開発計画における研究開発項目</a:t>
                      </a:r>
                    </a:p>
                  </a:txBody>
                  <a:tcPr anchor="ctr">
                    <a:solidFill>
                      <a:schemeClr val="bg1">
                        <a:lumMod val="85000"/>
                      </a:schemeClr>
                    </a:solidFill>
                  </a:tcPr>
                </a:tc>
                <a:tc h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1200" dirty="0">
                          <a:latin typeface="Meiryo UI" panose="020B0604030504040204" pitchFamily="50" charset="-128"/>
                          <a:ea typeface="Meiryo UI" panose="020B0604030504040204" pitchFamily="50" charset="-128"/>
                        </a:rPr>
                        <a:t>委託</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補助</a:t>
                      </a: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研究開発内容（提案者が設定する実施項目名称）</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（委託先、補助先）</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（再委託</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共同実施先、委託</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共同研究先）</a:t>
                      </a:r>
                    </a:p>
                  </a:txBody>
                  <a:tcPr anchor="ctr"/>
                </a:tc>
                <a:extLst>
                  <a:ext uri="{0D108BD9-81ED-4DB2-BD59-A6C34878D82A}">
                    <a16:rowId xmlns:a16="http://schemas.microsoft.com/office/drawing/2014/main" val="2074104565"/>
                  </a:ext>
                </a:extLst>
              </a:tr>
              <a:tr h="370840">
                <a:tc rowSpan="3">
                  <a:txBody>
                    <a:bodyPr/>
                    <a:lstStyle/>
                    <a:p>
                      <a:pPr algn="l"/>
                      <a:r>
                        <a:rPr kumimoji="1" lang="ja-JP" altLang="en-US" sz="1200" dirty="0">
                          <a:latin typeface="Meiryo UI" panose="020B0604030504040204" pitchFamily="50" charset="-128"/>
                          <a:ea typeface="Meiryo UI" panose="020B0604030504040204" pitchFamily="50" charset="-128"/>
                        </a:rPr>
                        <a:t>① 未利用資源の収集・資源化のための開発・実証</a:t>
                      </a:r>
                    </a:p>
                  </a:txBody>
                  <a:tcPr anchor="ctr">
                    <a:solidFill>
                      <a:schemeClr val="bg1">
                        <a:lumMod val="85000"/>
                      </a:schemeClr>
                    </a:solidFill>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eiryo UI" panose="020B0604030504040204" pitchFamily="50" charset="-128"/>
                          <a:ea typeface="Meiryo UI" panose="020B0604030504040204" pitchFamily="50" charset="-128"/>
                          <a:cs typeface="+mn-cs"/>
                        </a:rPr>
                        <a:t>未利用資源の収集のためのサプライチェーン構築に向けた調査</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algn="l"/>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＊＊＊＊＊＊＊の調査</a:t>
                      </a:r>
                    </a:p>
                  </a:txBody>
                  <a:tcPr anchor="ctr"/>
                </a:tc>
                <a:tc>
                  <a:txBody>
                    <a:bodyPr/>
                    <a:lstStyle/>
                    <a:p>
                      <a:pPr algn="l"/>
                      <a:r>
                        <a:rPr kumimoji="1" lang="ja-JP" altLang="en-US" sz="1200" dirty="0">
                          <a:latin typeface="Meiryo UI" panose="020B0604030504040204" pitchFamily="50" charset="-128"/>
                          <a:ea typeface="Meiryo UI" panose="020B0604030504040204" pitchFamily="50" charset="-128"/>
                        </a:rPr>
                        <a:t>＊＊社、＊＊大</a:t>
                      </a: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792378547"/>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eiryo UI" panose="020B0604030504040204" pitchFamily="50" charset="-128"/>
                          <a:ea typeface="Meiryo UI" panose="020B0604030504040204" pitchFamily="50" charset="-128"/>
                          <a:cs typeface="+mn-cs"/>
                        </a:rPr>
                        <a:t>未利用資源の原料化のための開発・実証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補助</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45246008"/>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c</a:t>
                      </a:r>
                      <a:r>
                        <a:rPr kumimoji="1" lang="ja-JP" altLang="ja-JP" sz="1200" kern="1200" dirty="0">
                          <a:solidFill>
                            <a:schemeClr val="tx1"/>
                          </a:solidFill>
                          <a:effectLst/>
                          <a:latin typeface="+mn-lt"/>
                          <a:ea typeface="+mn-ea"/>
                          <a:cs typeface="+mn-cs"/>
                        </a:rPr>
                        <a:t>）循環型バイオものづくりを進めるための原料としてのバイオ製品等の収集実証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補助</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＊＊＊＊＊＊＊の収集実証</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extLst>
                  <a:ext uri="{0D108BD9-81ED-4DB2-BD59-A6C34878D82A}">
                    <a16:rowId xmlns:a16="http://schemas.microsoft.com/office/drawing/2014/main" val="4203825840"/>
                  </a:ext>
                </a:extLst>
              </a:tr>
              <a:tr h="370840">
                <a:tc rowSpan="2">
                  <a:txBody>
                    <a:bodyPr/>
                    <a:lstStyle/>
                    <a:p>
                      <a:pPr algn="l"/>
                      <a:r>
                        <a:rPr kumimoji="1" lang="ja-JP" altLang="ja-JP" sz="1200" kern="1200" dirty="0">
                          <a:solidFill>
                            <a:schemeClr val="tx1"/>
                          </a:solidFill>
                          <a:effectLst/>
                          <a:latin typeface="+mn-lt"/>
                          <a:ea typeface="+mn-ea"/>
                          <a:cs typeface="+mn-cs"/>
                        </a:rPr>
                        <a:t>② 産業用微生物等の開発・育種及び微生物等改変プラットフォーム技術の高度化</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）産業用微生物等の開発・実証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補助</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4-1)</a:t>
                      </a:r>
                      <a:r>
                        <a:rPr kumimoji="1" lang="ja-JP" altLang="en-US" sz="1200" dirty="0">
                          <a:latin typeface="Meiryo UI" panose="020B0604030504040204" pitchFamily="50" charset="-128"/>
                          <a:ea typeface="Meiryo UI" panose="020B0604030504040204" pitchFamily="50" charset="-128"/>
                        </a:rPr>
                        <a:t>＊＊＊＊＊＊＊の開発</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4-2)</a:t>
                      </a:r>
                      <a:r>
                        <a:rPr kumimoji="1" lang="ja-JP" altLang="en-US" sz="1200" dirty="0">
                          <a:latin typeface="Meiryo UI" panose="020B0604030504040204" pitchFamily="50" charset="-128"/>
                          <a:ea typeface="Meiryo UI" panose="020B0604030504040204" pitchFamily="50" charset="-128"/>
                        </a:rPr>
                        <a:t>＊＊＊＊＊＊＊の改良</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＊＊社、＊＊研</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＊＊大</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＊＊研</a:t>
                      </a:r>
                    </a:p>
                  </a:txBody>
                  <a:tcPr anchor="ctr"/>
                </a:tc>
                <a:extLst>
                  <a:ext uri="{0D108BD9-81ED-4DB2-BD59-A6C34878D82A}">
                    <a16:rowId xmlns:a16="http://schemas.microsoft.com/office/drawing/2014/main" val="2818573678"/>
                  </a:ext>
                </a:extLst>
              </a:tr>
              <a:tr h="370840">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l"/>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）産業用微生物等の開発・育種を通じたプラットフォーム技術の高度化</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algn="l"/>
                      <a:endParaRPr kumimoji="1" lang="ja-JP" altLang="en-US" sz="120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331192766"/>
                  </a:ext>
                </a:extLst>
              </a:tr>
              <a:tr h="370840">
                <a:tc>
                  <a:txBody>
                    <a:bodyPr/>
                    <a:lstStyle/>
                    <a:p>
                      <a:pPr algn="l"/>
                      <a:r>
                        <a:rPr kumimoji="1" lang="ja-JP" altLang="ja-JP" sz="1200" kern="1200" dirty="0">
                          <a:solidFill>
                            <a:schemeClr val="tx1"/>
                          </a:solidFill>
                          <a:effectLst/>
                          <a:latin typeface="+mn-lt"/>
                          <a:ea typeface="+mn-ea"/>
                          <a:cs typeface="+mn-cs"/>
                        </a:rPr>
                        <a:t>③ 微生物等による目的物質の製造技術の開発・実証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補助</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5-1)</a:t>
                      </a:r>
                      <a:r>
                        <a:rPr kumimoji="1" lang="ja-JP" altLang="en-US" sz="1200" dirty="0">
                          <a:latin typeface="Meiryo UI" panose="020B0604030504040204" pitchFamily="50" charset="-128"/>
                          <a:ea typeface="Meiryo UI" panose="020B0604030504040204" pitchFamily="50" charset="-128"/>
                        </a:rPr>
                        <a:t>＊＊＊＊＊プロセスの開発・設計</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5-2)</a:t>
                      </a:r>
                      <a:r>
                        <a:rPr kumimoji="1" lang="ja-JP" altLang="en-US" sz="1200" dirty="0">
                          <a:latin typeface="Meiryo UI" panose="020B0604030504040204" pitchFamily="50" charset="-128"/>
                          <a:ea typeface="Meiryo UI" panose="020B0604030504040204" pitchFamily="50" charset="-128"/>
                        </a:rPr>
                        <a:t>＊＊＊＊＊＊＊の実証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906792945"/>
                  </a:ext>
                </a:extLst>
              </a:tr>
              <a:tr h="370840">
                <a:tc>
                  <a:txBody>
                    <a:bodyPr/>
                    <a:lstStyle/>
                    <a:p>
                      <a:pPr algn="l"/>
                      <a:r>
                        <a:rPr kumimoji="1" lang="ja-JP" altLang="ja-JP" sz="1200" kern="1200" dirty="0">
                          <a:solidFill>
                            <a:schemeClr val="tx1"/>
                          </a:solidFill>
                          <a:effectLst/>
                          <a:latin typeface="+mn-lt"/>
                          <a:ea typeface="+mn-ea"/>
                          <a:cs typeface="+mn-cs"/>
                        </a:rPr>
                        <a:t>④微生物等によって製造した物質の分離・精製・加工技術の開発・実証</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補助</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6-1)</a:t>
                      </a:r>
                      <a:r>
                        <a:rPr kumimoji="1" lang="ja-JP" altLang="en-US" sz="1200" dirty="0">
                          <a:latin typeface="Meiryo UI" panose="020B0604030504040204" pitchFamily="50" charset="-128"/>
                          <a:ea typeface="Meiryo UI" panose="020B0604030504040204" pitchFamily="50" charset="-128"/>
                        </a:rPr>
                        <a:t>＊＊＊＊＊プロセスの実証</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6-2)</a:t>
                      </a:r>
                      <a:r>
                        <a:rPr kumimoji="1" lang="ja-JP" altLang="en-US" sz="1200" dirty="0">
                          <a:latin typeface="Meiryo UI" panose="020B0604030504040204" pitchFamily="50" charset="-128"/>
                          <a:ea typeface="Meiryo UI" panose="020B0604030504040204" pitchFamily="50" charset="-128"/>
                        </a:rPr>
                        <a:t>＊＊＊＊＊加工技術の開発・実証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endParaRPr kumimoji="1" lang="en-US" altLang="ja-JP" sz="12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661743888"/>
                  </a:ext>
                </a:extLst>
              </a:tr>
              <a:tr h="370840">
                <a:tc>
                  <a:txBody>
                    <a:bodyPr/>
                    <a:lstStyle/>
                    <a:p>
                      <a:pPr algn="l"/>
                      <a:r>
                        <a:rPr kumimoji="1" lang="ja-JP" altLang="ja-JP" sz="1200" kern="1200" dirty="0">
                          <a:solidFill>
                            <a:schemeClr val="tx1"/>
                          </a:solidFill>
                          <a:effectLst/>
                          <a:latin typeface="+mn-lt"/>
                          <a:ea typeface="+mn-ea"/>
                          <a:cs typeface="+mn-cs"/>
                        </a:rPr>
                        <a:t>⑤ バイオものづくり製品の社会実装のための評価手法等の開発</a:t>
                      </a: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委託</a:t>
                      </a: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7-1)</a:t>
                      </a:r>
                      <a:r>
                        <a:rPr kumimoji="1" lang="ja-JP" altLang="en-US" sz="1200" dirty="0">
                          <a:latin typeface="Meiryo UI" panose="020B0604030504040204" pitchFamily="50" charset="-128"/>
                          <a:ea typeface="Meiryo UI" panose="020B0604030504040204" pitchFamily="50" charset="-128"/>
                        </a:rPr>
                        <a:t>＊＊＊＊＊＊＊の表示ルール検討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7-2)</a:t>
                      </a:r>
                      <a:r>
                        <a:rPr kumimoji="1" lang="ja-JP" altLang="en-US" sz="1200" dirty="0">
                          <a:latin typeface="Meiryo UI" panose="020B0604030504040204" pitchFamily="50" charset="-128"/>
                          <a:ea typeface="Meiryo UI" panose="020B0604030504040204" pitchFamily="50" charset="-128"/>
                        </a:rPr>
                        <a:t>＊＊＊＊＊＊＊の</a:t>
                      </a:r>
                      <a:r>
                        <a:rPr kumimoji="1" lang="en-US" altLang="ja-JP" sz="1200" dirty="0">
                          <a:latin typeface="Meiryo UI" panose="020B0604030504040204" pitchFamily="50" charset="-128"/>
                          <a:ea typeface="Meiryo UI" panose="020B0604030504040204" pitchFamily="50" charset="-128"/>
                        </a:rPr>
                        <a:t>LCA</a:t>
                      </a:r>
                      <a:r>
                        <a:rPr kumimoji="1" lang="ja-JP" altLang="en-US" sz="1200" dirty="0">
                          <a:latin typeface="Meiryo UI" panose="020B0604030504040204" pitchFamily="50" charset="-128"/>
                          <a:ea typeface="Meiryo UI" panose="020B0604030504040204" pitchFamily="50" charset="-128"/>
                        </a:rPr>
                        <a:t>評価</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7-3)</a:t>
                      </a:r>
                      <a:r>
                        <a:rPr kumimoji="1" lang="ja-JP" altLang="en-US" sz="1200" dirty="0">
                          <a:latin typeface="Meiryo UI" panose="020B0604030504040204" pitchFamily="50" charset="-128"/>
                          <a:ea typeface="Meiryo UI" panose="020B0604030504040204" pitchFamily="50" charset="-128"/>
                        </a:rPr>
                        <a:t>＊＊＊＊＊＊＊の回収ルール形成検討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7-4)</a:t>
                      </a:r>
                      <a:r>
                        <a:rPr kumimoji="1" lang="ja-JP" altLang="en-US" sz="1200" dirty="0">
                          <a:latin typeface="Meiryo UI" panose="020B0604030504040204" pitchFamily="50" charset="-128"/>
                          <a:ea typeface="Meiryo UI" panose="020B0604030504040204" pitchFamily="50" charset="-128"/>
                        </a:rPr>
                        <a:t>＊＊＊＊＊＊＊の標準化提案・標準化活動</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a:t>
                      </a:r>
                      <a:endParaRPr kumimoji="1" lang="en-US" altLang="ja-JP" sz="12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＊＊社、＊社、＊社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＊＊社、＊＊研</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586797292"/>
                  </a:ext>
                </a:extLst>
              </a:tr>
            </a:tbl>
          </a:graphicData>
        </a:graphic>
      </p:graphicFrame>
      <p:sp>
        <p:nvSpPr>
          <p:cNvPr id="4" name="ee4pContent1">
            <a:extLst>
              <a:ext uri="{FF2B5EF4-FFF2-40B4-BE49-F238E27FC236}">
                <a16:creationId xmlns:a16="http://schemas.microsoft.com/office/drawing/2014/main" id="{19D7AA5A-5C88-CC5F-2D68-8F43133EE6CB}"/>
              </a:ext>
            </a:extLst>
          </p:cNvPr>
          <p:cNvSpPr txBox="1"/>
          <p:nvPr/>
        </p:nvSpPr>
        <p:spPr>
          <a:xfrm>
            <a:off x="7438988" y="4005064"/>
            <a:ext cx="3816424" cy="232634"/>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・提案に含まない研究開発項目の行は削除してください</a:t>
            </a:r>
          </a:p>
        </p:txBody>
      </p:sp>
      <p:sp>
        <p:nvSpPr>
          <p:cNvPr id="5" name="ee4pContent1">
            <a:extLst>
              <a:ext uri="{FF2B5EF4-FFF2-40B4-BE49-F238E27FC236}">
                <a16:creationId xmlns:a16="http://schemas.microsoft.com/office/drawing/2014/main" id="{D66EE85D-8ADA-685A-40AB-8A024BE0578E}"/>
              </a:ext>
            </a:extLst>
          </p:cNvPr>
          <p:cNvSpPr txBox="1"/>
          <p:nvPr/>
        </p:nvSpPr>
        <p:spPr>
          <a:xfrm>
            <a:off x="7265783" y="347315"/>
            <a:ext cx="3816424" cy="232634"/>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・研究開発内容の実施項目と担当機関を列記してください</a:t>
            </a:r>
          </a:p>
        </p:txBody>
      </p:sp>
    </p:spTree>
    <p:extLst>
      <p:ext uri="{BB962C8B-B14F-4D97-AF65-F5344CB8AC3E}">
        <p14:creationId xmlns:p14="http://schemas.microsoft.com/office/powerpoint/2010/main" val="4294508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1-1</a:t>
            </a:r>
            <a:r>
              <a:rPr lang="ja-JP" altLang="en-US" sz="2000" b="1" dirty="0">
                <a:solidFill>
                  <a:schemeClr val="tx1"/>
                </a:solidFill>
              </a:rPr>
              <a:t>　各事業者の研究開発目標（アウトプット目標）と</a:t>
            </a:r>
            <a:r>
              <a:rPr lang="en-US" altLang="ja-JP" sz="2000" b="1" dirty="0">
                <a:solidFill>
                  <a:schemeClr val="tx1"/>
                </a:solidFill>
              </a:rPr>
              <a:t>KPI</a:t>
            </a:r>
            <a:endParaRPr kumimoji="1" lang="en-US" sz="2000" b="1" dirty="0">
              <a:solidFill>
                <a:schemeClr val="tx1"/>
              </a:solidFill>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25</a:t>
            </a:fld>
            <a:endParaRPr kumimoji="1" lang="ja-JP" altLang="en-US"/>
          </a:p>
        </p:txBody>
      </p:sp>
      <p:graphicFrame>
        <p:nvGraphicFramePr>
          <p:cNvPr id="3" name="表 3">
            <a:extLst>
              <a:ext uri="{FF2B5EF4-FFF2-40B4-BE49-F238E27FC236}">
                <a16:creationId xmlns:a16="http://schemas.microsoft.com/office/drawing/2014/main" id="{81EC465D-843B-71F8-07DB-294675F8662D}"/>
              </a:ext>
            </a:extLst>
          </p:cNvPr>
          <p:cNvGraphicFramePr>
            <a:graphicFrameLocks noGrp="1"/>
          </p:cNvGraphicFramePr>
          <p:nvPr>
            <p:extLst>
              <p:ext uri="{D42A27DB-BD31-4B8C-83A1-F6EECF244321}">
                <p14:modId xmlns:p14="http://schemas.microsoft.com/office/powerpoint/2010/main" val="711010620"/>
              </p:ext>
            </p:extLst>
          </p:nvPr>
        </p:nvGraphicFramePr>
        <p:xfrm>
          <a:off x="279723" y="1001743"/>
          <a:ext cx="11604218" cy="4480560"/>
        </p:xfrm>
        <a:graphic>
          <a:graphicData uri="http://schemas.openxmlformats.org/drawingml/2006/table">
            <a:tbl>
              <a:tblPr firstRow="1" bandRow="1">
                <a:tableStyleId>{BC89EF96-8CEA-46FF-86C4-4CE0E7609802}</a:tableStyleId>
              </a:tblPr>
              <a:tblGrid>
                <a:gridCol w="625152">
                  <a:extLst>
                    <a:ext uri="{9D8B030D-6E8A-4147-A177-3AD203B41FA5}">
                      <a16:colId xmlns:a16="http://schemas.microsoft.com/office/drawing/2014/main" val="643184053"/>
                    </a:ext>
                  </a:extLst>
                </a:gridCol>
                <a:gridCol w="2564685">
                  <a:extLst>
                    <a:ext uri="{9D8B030D-6E8A-4147-A177-3AD203B41FA5}">
                      <a16:colId xmlns:a16="http://schemas.microsoft.com/office/drawing/2014/main" val="533186209"/>
                    </a:ext>
                  </a:extLst>
                </a:gridCol>
                <a:gridCol w="2287743">
                  <a:extLst>
                    <a:ext uri="{9D8B030D-6E8A-4147-A177-3AD203B41FA5}">
                      <a16:colId xmlns:a16="http://schemas.microsoft.com/office/drawing/2014/main" val="4068506299"/>
                    </a:ext>
                  </a:extLst>
                </a:gridCol>
                <a:gridCol w="2387372">
                  <a:extLst>
                    <a:ext uri="{9D8B030D-6E8A-4147-A177-3AD203B41FA5}">
                      <a16:colId xmlns:a16="http://schemas.microsoft.com/office/drawing/2014/main" val="2954460365"/>
                    </a:ext>
                  </a:extLst>
                </a:gridCol>
                <a:gridCol w="2387372">
                  <a:extLst>
                    <a:ext uri="{9D8B030D-6E8A-4147-A177-3AD203B41FA5}">
                      <a16:colId xmlns:a16="http://schemas.microsoft.com/office/drawing/2014/main" val="2485345912"/>
                    </a:ext>
                  </a:extLst>
                </a:gridCol>
                <a:gridCol w="1351894">
                  <a:extLst>
                    <a:ext uri="{9D8B030D-6E8A-4147-A177-3AD203B41FA5}">
                      <a16:colId xmlns:a16="http://schemas.microsoft.com/office/drawing/2014/main" val="625263180"/>
                    </a:ext>
                  </a:extLst>
                </a:gridCol>
              </a:tblGrid>
              <a:tr h="370840">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研究開発内容</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アウトプット目標</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（具体的かつ定量的な表現）</a:t>
                      </a:r>
                    </a:p>
                  </a:txBody>
                  <a:tcPr anchor="ctr"/>
                </a:tc>
                <a:tc>
                  <a:txBody>
                    <a:bodyPr/>
                    <a:lstStyle/>
                    <a:p>
                      <a:pPr algn="ctr"/>
                      <a:r>
                        <a:rPr kumimoji="1" lang="en-US" altLang="ja-JP" sz="1200" dirty="0">
                          <a:latin typeface="Meiryo UI" panose="020B0604030504040204" pitchFamily="50" charset="-128"/>
                          <a:ea typeface="Meiryo UI" panose="020B0604030504040204" pitchFamily="50" charset="-128"/>
                        </a:rPr>
                        <a:t>KPI</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200" dirty="0">
                          <a:latin typeface="Meiryo UI" panose="020B0604030504040204" pitchFamily="50" charset="-128"/>
                          <a:ea typeface="Meiryo UI" panose="020B0604030504040204" pitchFamily="50" charset="-128"/>
                        </a:rPr>
                        <a:t>KPI</a:t>
                      </a:r>
                      <a:r>
                        <a:rPr kumimoji="1" lang="ja-JP" altLang="en-US" sz="1200" dirty="0">
                          <a:latin typeface="Meiryo UI" panose="020B0604030504040204" pitchFamily="50" charset="-128"/>
                          <a:ea typeface="Meiryo UI" panose="020B0604030504040204" pitchFamily="50" charset="-128"/>
                        </a:rPr>
                        <a:t>設定の考え方</a:t>
                      </a: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担当機関</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（アウトプット目標達成の責任機関に◎印）</a:t>
                      </a:r>
                    </a:p>
                  </a:txBody>
                  <a:tcPr anchor="ctr"/>
                </a:tc>
                <a:extLst>
                  <a:ext uri="{0D108BD9-81ED-4DB2-BD59-A6C34878D82A}">
                    <a16:rowId xmlns:a16="http://schemas.microsoft.com/office/drawing/2014/main" val="2074104565"/>
                  </a:ext>
                </a:extLst>
              </a:tr>
              <a:tr h="370840">
                <a:tc>
                  <a:txBody>
                    <a:bodyPr/>
                    <a:lstStyle/>
                    <a:p>
                      <a:pPr algn="l"/>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a</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algn="l"/>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＊＊＊＊＊＊＊の調査</a:t>
                      </a: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algn="l"/>
                      <a:r>
                        <a:rPr kumimoji="1" lang="ja-JP" altLang="en-US" sz="1100" dirty="0">
                          <a:latin typeface="Meiryo UI" panose="020B0604030504040204" pitchFamily="50" charset="-128"/>
                          <a:ea typeface="Meiryo UI" panose="020B0604030504040204" pitchFamily="50" charset="-128"/>
                        </a:rPr>
                        <a:t>◎＊＊社、＊＊大</a:t>
                      </a:r>
                    </a:p>
                  </a:txBody>
                  <a:tcPr anchor="ctr"/>
                </a:tc>
                <a:extLst>
                  <a:ext uri="{0D108BD9-81ED-4DB2-BD59-A6C34878D82A}">
                    <a16:rowId xmlns:a16="http://schemas.microsoft.com/office/drawing/2014/main" val="3792378547"/>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b</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p>
                  </a:txBody>
                  <a:tcPr anchor="ctr"/>
                </a:tc>
                <a:extLst>
                  <a:ext uri="{0D108BD9-81ED-4DB2-BD59-A6C34878D82A}">
                    <a16:rowId xmlns:a16="http://schemas.microsoft.com/office/drawing/2014/main" val="945246008"/>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①</a:t>
                      </a:r>
                      <a:r>
                        <a:rPr kumimoji="1" lang="ja-JP" altLang="ja-JP" sz="1100" kern="1200" dirty="0">
                          <a:solidFill>
                            <a:schemeClr val="tx1"/>
                          </a:solidFill>
                          <a:effectLst/>
                          <a:latin typeface="+mn-lt"/>
                          <a:ea typeface="+mn-ea"/>
                          <a:cs typeface="+mn-cs"/>
                        </a:rPr>
                        <a:t>（</a:t>
                      </a:r>
                      <a:r>
                        <a:rPr kumimoji="1" lang="en-US" altLang="ja-JP" sz="1100" kern="1200" dirty="0">
                          <a:solidFill>
                            <a:schemeClr val="tx1"/>
                          </a:solidFill>
                          <a:effectLst/>
                          <a:latin typeface="+mn-lt"/>
                          <a:ea typeface="+mn-ea"/>
                          <a:cs typeface="+mn-cs"/>
                        </a:rPr>
                        <a:t>c</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＊＊＊＊＊＊＊の収集実証</a:t>
                      </a: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＊＊社、◎＊＊社、＊社</a:t>
                      </a:r>
                    </a:p>
                  </a:txBody>
                  <a:tcPr anchor="ctr"/>
                </a:tc>
                <a:extLst>
                  <a:ext uri="{0D108BD9-81ED-4DB2-BD59-A6C34878D82A}">
                    <a16:rowId xmlns:a16="http://schemas.microsoft.com/office/drawing/2014/main" val="4203825840"/>
                  </a:ext>
                </a:extLst>
              </a:tr>
              <a:tr h="370840">
                <a:tc>
                  <a:txBody>
                    <a:bodyPr/>
                    <a:lstStyle/>
                    <a:p>
                      <a:pPr algn="l"/>
                      <a:r>
                        <a:rPr kumimoji="1" lang="ja-JP" altLang="ja-JP" sz="1100" kern="1200" dirty="0">
                          <a:solidFill>
                            <a:schemeClr val="tx1"/>
                          </a:solidFill>
                          <a:effectLst/>
                          <a:latin typeface="+mn-lt"/>
                          <a:ea typeface="+mn-ea"/>
                          <a:cs typeface="+mn-cs"/>
                        </a:rPr>
                        <a:t>②（</a:t>
                      </a:r>
                      <a:r>
                        <a:rPr kumimoji="1" lang="en-US" altLang="ja-JP" sz="1100" kern="1200" dirty="0">
                          <a:solidFill>
                            <a:schemeClr val="tx1"/>
                          </a:solidFill>
                          <a:effectLst/>
                          <a:latin typeface="+mn-lt"/>
                          <a:ea typeface="+mn-ea"/>
                          <a:cs typeface="+mn-cs"/>
                        </a:rPr>
                        <a:t>a</a:t>
                      </a:r>
                      <a:r>
                        <a:rPr kumimoji="1" lang="ja-JP" altLang="ja-JP" sz="1100" kern="1200" dirty="0">
                          <a:solidFill>
                            <a:schemeClr val="tx1"/>
                          </a:solidFill>
                          <a:effectLst/>
                          <a:latin typeface="+mn-lt"/>
                          <a:ea typeface="+mn-ea"/>
                          <a:cs typeface="+mn-cs"/>
                        </a:rPr>
                        <a:t>）</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4-1)</a:t>
                      </a:r>
                      <a:r>
                        <a:rPr kumimoji="1" lang="ja-JP" altLang="en-US" sz="1100" dirty="0">
                          <a:latin typeface="Meiryo UI" panose="020B0604030504040204" pitchFamily="50" charset="-128"/>
                          <a:ea typeface="Meiryo UI" panose="020B0604030504040204" pitchFamily="50" charset="-128"/>
                        </a:rPr>
                        <a:t>＊＊＊＊＊＊＊の開発</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4-2)</a:t>
                      </a:r>
                      <a:r>
                        <a:rPr kumimoji="1" lang="ja-JP" altLang="en-US" sz="1100" dirty="0">
                          <a:latin typeface="Meiryo UI" panose="020B0604030504040204" pitchFamily="50" charset="-128"/>
                          <a:ea typeface="Meiryo UI" panose="020B0604030504040204" pitchFamily="50" charset="-128"/>
                        </a:rPr>
                        <a:t>＊＊＊＊＊＊＊の改良</a:t>
                      </a: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p>
                  </a:txBody>
                  <a:tcPr anchor="ctr"/>
                </a:tc>
                <a:extLst>
                  <a:ext uri="{0D108BD9-81ED-4DB2-BD59-A6C34878D82A}">
                    <a16:rowId xmlns:a16="http://schemas.microsoft.com/office/drawing/2014/main" val="2818573678"/>
                  </a:ext>
                </a:extLst>
              </a:tr>
              <a:tr h="370840">
                <a:tc>
                  <a:txBody>
                    <a:bodyPr/>
                    <a:lstStyle/>
                    <a:p>
                      <a:pPr algn="l"/>
                      <a:r>
                        <a:rPr kumimoji="1" lang="ja-JP" altLang="ja-JP" sz="1100" kern="1200" dirty="0">
                          <a:solidFill>
                            <a:schemeClr val="tx1"/>
                          </a:solidFill>
                          <a:effectLst/>
                          <a:latin typeface="+mn-lt"/>
                          <a:ea typeface="+mn-ea"/>
                          <a:cs typeface="+mn-cs"/>
                        </a:rPr>
                        <a:t>③</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5-1)</a:t>
                      </a:r>
                      <a:r>
                        <a:rPr kumimoji="1" lang="ja-JP" altLang="en-US" sz="1100" dirty="0">
                          <a:latin typeface="Meiryo UI" panose="020B0604030504040204" pitchFamily="50" charset="-128"/>
                          <a:ea typeface="Meiryo UI" panose="020B0604030504040204" pitchFamily="50" charset="-128"/>
                        </a:rPr>
                        <a:t>＊＊＊＊＊プロセスの開発・設計</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5-2)</a:t>
                      </a:r>
                      <a:r>
                        <a:rPr kumimoji="1" lang="ja-JP" altLang="en-US" sz="1100" dirty="0">
                          <a:latin typeface="Meiryo UI" panose="020B0604030504040204" pitchFamily="50" charset="-128"/>
                          <a:ea typeface="Meiryo UI" panose="020B0604030504040204" pitchFamily="50" charset="-128"/>
                        </a:rPr>
                        <a:t>＊＊＊＊＊＊＊の実証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p>
                  </a:txBody>
                  <a:tcPr anchor="ctr"/>
                </a:tc>
                <a:extLst>
                  <a:ext uri="{0D108BD9-81ED-4DB2-BD59-A6C34878D82A}">
                    <a16:rowId xmlns:a16="http://schemas.microsoft.com/office/drawing/2014/main" val="2906792945"/>
                  </a:ext>
                </a:extLst>
              </a:tr>
              <a:tr h="370840">
                <a:tc>
                  <a:txBody>
                    <a:bodyPr/>
                    <a:lstStyle/>
                    <a:p>
                      <a:pPr algn="l"/>
                      <a:r>
                        <a:rPr kumimoji="1" lang="ja-JP" altLang="ja-JP" sz="1100" kern="1200" dirty="0">
                          <a:solidFill>
                            <a:schemeClr val="tx1"/>
                          </a:solidFill>
                          <a:effectLst/>
                          <a:latin typeface="+mn-lt"/>
                          <a:ea typeface="+mn-ea"/>
                          <a:cs typeface="+mn-cs"/>
                        </a:rPr>
                        <a:t>④</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6-1)</a:t>
                      </a:r>
                      <a:r>
                        <a:rPr kumimoji="1" lang="ja-JP" altLang="en-US" sz="1100" dirty="0">
                          <a:latin typeface="Meiryo UI" panose="020B0604030504040204" pitchFamily="50" charset="-128"/>
                          <a:ea typeface="Meiryo UI" panose="020B0604030504040204" pitchFamily="50" charset="-128"/>
                        </a:rPr>
                        <a:t>＊＊＊＊＊プロセスの実証</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6-2)</a:t>
                      </a:r>
                      <a:r>
                        <a:rPr kumimoji="1" lang="ja-JP" altLang="en-US" sz="1100" dirty="0">
                          <a:latin typeface="Meiryo UI" panose="020B0604030504040204" pitchFamily="50" charset="-128"/>
                          <a:ea typeface="Meiryo UI" panose="020B0604030504040204" pitchFamily="50" charset="-128"/>
                        </a:rPr>
                        <a:t>＊＊＊＊＊加工技術の開発・実証</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endParaRPr kumimoji="1" lang="en-US" altLang="ja-JP" sz="11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661743888"/>
                  </a:ext>
                </a:extLst>
              </a:tr>
              <a:tr h="370840">
                <a:tc>
                  <a:txBody>
                    <a:bodyPr/>
                    <a:lstStyle/>
                    <a:p>
                      <a:pPr algn="l"/>
                      <a:r>
                        <a:rPr kumimoji="1" lang="ja-JP" altLang="ja-JP" sz="1100" kern="1200" dirty="0">
                          <a:solidFill>
                            <a:schemeClr val="tx1"/>
                          </a:solidFill>
                          <a:effectLst/>
                          <a:latin typeface="+mn-lt"/>
                          <a:ea typeface="+mn-ea"/>
                          <a:cs typeface="+mn-cs"/>
                        </a:rPr>
                        <a:t>⑤</a:t>
                      </a:r>
                      <a:endParaRPr kumimoji="1" lang="ja-JP" altLang="en-US" sz="1100" dirty="0">
                        <a:latin typeface="Meiryo UI" panose="020B0604030504040204" pitchFamily="50" charset="-128"/>
                        <a:ea typeface="Meiryo UI" panose="020B0604030504040204" pitchFamily="50" charset="-128"/>
                      </a:endParaRPr>
                    </a:p>
                  </a:txBody>
                  <a:tcPr anchor="ctr">
                    <a:solidFill>
                      <a:schemeClr val="bg1">
                        <a:lumMod val="85000"/>
                      </a:schemeClr>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7-1)</a:t>
                      </a:r>
                      <a:r>
                        <a:rPr kumimoji="1" lang="ja-JP" altLang="en-US" sz="1100" dirty="0">
                          <a:latin typeface="Meiryo UI" panose="020B0604030504040204" pitchFamily="50" charset="-128"/>
                          <a:ea typeface="Meiryo UI" panose="020B0604030504040204" pitchFamily="50" charset="-128"/>
                        </a:rPr>
                        <a:t>＊＊＊＊＊＊＊の表示ルール検討</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7-2)</a:t>
                      </a:r>
                      <a:r>
                        <a:rPr kumimoji="1" lang="ja-JP" altLang="en-US" sz="1100" dirty="0">
                          <a:latin typeface="Meiryo UI" panose="020B0604030504040204" pitchFamily="50" charset="-128"/>
                          <a:ea typeface="Meiryo UI" panose="020B0604030504040204" pitchFamily="50" charset="-128"/>
                        </a:rPr>
                        <a:t>＊＊＊＊＊＊＊の</a:t>
                      </a:r>
                      <a:r>
                        <a:rPr kumimoji="1" lang="en-US" altLang="ja-JP" sz="1100" dirty="0">
                          <a:latin typeface="Meiryo UI" panose="020B0604030504040204" pitchFamily="50" charset="-128"/>
                          <a:ea typeface="Meiryo UI" panose="020B0604030504040204" pitchFamily="50" charset="-128"/>
                        </a:rPr>
                        <a:t>LCA</a:t>
                      </a:r>
                      <a:r>
                        <a:rPr kumimoji="1" lang="ja-JP" altLang="en-US" sz="1100" dirty="0">
                          <a:latin typeface="Meiryo UI" panose="020B0604030504040204" pitchFamily="50" charset="-128"/>
                          <a:ea typeface="Meiryo UI" panose="020B0604030504040204" pitchFamily="50" charset="-128"/>
                        </a:rPr>
                        <a:t>評価</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7-3)</a:t>
                      </a:r>
                      <a:r>
                        <a:rPr kumimoji="1" lang="ja-JP" altLang="en-US" sz="1100" dirty="0">
                          <a:latin typeface="Meiryo UI" panose="020B0604030504040204" pitchFamily="50" charset="-128"/>
                          <a:ea typeface="Meiryo UI" panose="020B0604030504040204" pitchFamily="50" charset="-128"/>
                        </a:rPr>
                        <a:t>＊＊＊＊＊＊＊の回収ルール形成検討</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en-US" altLang="ja-JP" sz="1100" dirty="0">
                          <a:latin typeface="Meiryo UI" panose="020B0604030504040204" pitchFamily="50" charset="-128"/>
                          <a:ea typeface="Meiryo UI" panose="020B0604030504040204" pitchFamily="50" charset="-128"/>
                        </a:rPr>
                        <a:t>7-4)</a:t>
                      </a:r>
                      <a:r>
                        <a:rPr kumimoji="1" lang="ja-JP" altLang="en-US" sz="1100" dirty="0">
                          <a:latin typeface="Meiryo UI" panose="020B0604030504040204" pitchFamily="50" charset="-128"/>
                          <a:ea typeface="Meiryo UI" panose="020B0604030504040204" pitchFamily="50" charset="-128"/>
                        </a:rPr>
                        <a:t>＊＊＊＊＊＊＊の標準化提案・標準化活動</a:t>
                      </a: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a:t>
                      </a:r>
                      <a:endParaRPr kumimoji="1" lang="en-US" altLang="ja-JP" sz="1100" dirty="0">
                        <a:latin typeface="Meiryo UI" panose="020B0604030504040204" pitchFamily="50" charset="-128"/>
                        <a:ea typeface="Meiryo UI" panose="020B0604030504040204" pitchFamily="50" charset="-128"/>
                      </a:endParaRP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◎＊＊社、＊社、＊社</a:t>
                      </a:r>
                    </a:p>
                    <a:p>
                      <a:pPr marL="0" marR="0" lvl="0" indent="0" algn="l" defTabSz="914377"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◎＊＊社、＊＊研</a:t>
                      </a:r>
                    </a:p>
                  </a:txBody>
                  <a:tcPr anchor="ctr"/>
                </a:tc>
                <a:extLst>
                  <a:ext uri="{0D108BD9-81ED-4DB2-BD59-A6C34878D82A}">
                    <a16:rowId xmlns:a16="http://schemas.microsoft.com/office/drawing/2014/main" val="586797292"/>
                  </a:ext>
                </a:extLst>
              </a:tr>
            </a:tbl>
          </a:graphicData>
        </a:graphic>
      </p:graphicFrame>
      <p:sp>
        <p:nvSpPr>
          <p:cNvPr id="5" name="ee4pContent1">
            <a:extLst>
              <a:ext uri="{FF2B5EF4-FFF2-40B4-BE49-F238E27FC236}">
                <a16:creationId xmlns:a16="http://schemas.microsoft.com/office/drawing/2014/main" id="{D66EE85D-8ADA-685A-40AB-8A024BE0578E}"/>
              </a:ext>
            </a:extLst>
          </p:cNvPr>
          <p:cNvSpPr txBox="1"/>
          <p:nvPr/>
        </p:nvSpPr>
        <p:spPr>
          <a:xfrm>
            <a:off x="7074134" y="43810"/>
            <a:ext cx="4809807" cy="809278"/>
          </a:xfrm>
          <a:prstGeom prst="rect">
            <a:avLst/>
          </a:prstGeom>
          <a:noFill/>
          <a:ln w="9525" cap="rnd" cmpd="sng" algn="ctr">
            <a:solidFill>
              <a:schemeClr val="accent5">
                <a:lumMod val="75000"/>
              </a:schemeClr>
            </a:solid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・アウトプット目標とその達成の責任機関を明確にしてください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dirty="0">
                <a:solidFill>
                  <a:schemeClr val="accent5">
                    <a:lumMod val="75000"/>
                  </a:schemeClr>
                </a:solidFill>
                <a:ea typeface="Meiryo UI" panose="020B0604030504040204" pitchFamily="50" charset="-128"/>
                <a:cs typeface="ＭＳ 明朝" panose="02020609040205080304" pitchFamily="17" charset="-128"/>
              </a:rPr>
              <a:t>・複数の研究開発内容から統合的に設定する目標が有る場合や担当機関別に設定している場合は、行列を追加・統合するなどにより表現してください。</a:t>
            </a:r>
            <a:endParaRPr lang="en-US" altLang="ja-JP" sz="1200" dirty="0">
              <a:solidFill>
                <a:schemeClr val="accent5">
                  <a:lumMod val="75000"/>
                </a:schemeClr>
              </a:solidFill>
              <a:ea typeface="Meiryo UI" panose="020B0604030504040204" pitchFamily="50" charset="-128"/>
              <a:cs typeface="ＭＳ 明朝" panose="02020609040205080304" pitchFamily="17" charset="-128"/>
            </a:endParaRPr>
          </a:p>
          <a:p>
            <a:pPr marL="108000" lvl="1" indent="0">
              <a:buSzPct val="100000"/>
              <a:buNone/>
            </a:pPr>
            <a:r>
              <a:rPr lang="ja-JP" altLang="en-US" sz="1200" i="1" dirty="0">
                <a:solidFill>
                  <a:srgbClr val="0000FF"/>
                </a:solidFill>
              </a:rPr>
              <a:t>・フォーマットはあくまで一例です</a:t>
            </a:r>
          </a:p>
        </p:txBody>
      </p:sp>
    </p:spTree>
    <p:extLst>
      <p:ext uri="{BB962C8B-B14F-4D97-AF65-F5344CB8AC3E}">
        <p14:creationId xmlns:p14="http://schemas.microsoft.com/office/powerpoint/2010/main" val="1198223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3679032" y="78115"/>
            <a:ext cx="8389164" cy="906916"/>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・開発技術の現状と</a:t>
            </a:r>
            <a:r>
              <a:rPr lang="en-US" altLang="ja-JP" sz="1200" dirty="0">
                <a:solidFill>
                  <a:schemeClr val="accent5">
                    <a:lumMod val="75000"/>
                  </a:schemeClr>
                </a:solidFill>
                <a:latin typeface="Meiryo UI" panose="020B0604030504040204" pitchFamily="50" charset="-128"/>
                <a:ea typeface="Meiryo UI" panose="020B0604030504040204" pitchFamily="50" charset="-128"/>
              </a:rPr>
              <a:t>PJ</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終了時点の達成レベル（</a:t>
            </a:r>
            <a:r>
              <a:rPr lang="en-US" altLang="ja-JP" sz="12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200" dirty="0">
                <a:solidFill>
                  <a:schemeClr val="accent5">
                    <a:lumMod val="75000"/>
                  </a:schemeClr>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・解決方法の詳細については、適宜、参考資料のスライドを挿入して説明すること</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200" dirty="0">
                <a:solidFill>
                  <a:schemeClr val="accent5">
                    <a:lumMod val="75000"/>
                  </a:schemeClr>
                </a:solidFill>
                <a:latin typeface="Meiryo UI" panose="020B0604030504040204" pitchFamily="50" charset="-128"/>
                <a:ea typeface="Meiryo UI" panose="020B0604030504040204" pitchFamily="50" charset="-128"/>
              </a:rPr>
              <a:t>FS</a:t>
            </a:r>
            <a:r>
              <a:rPr lang="ja-JP" altLang="en-US" sz="1200" dirty="0">
                <a:solidFill>
                  <a:schemeClr val="accent5">
                    <a:lumMod val="75000"/>
                  </a:schemeClr>
                </a:solidFill>
                <a:latin typeface="Meiryo UI" panose="020B0604030504040204" pitchFamily="50" charset="-128"/>
                <a:ea typeface="Meiryo UI" panose="020B0604030504040204" pitchFamily="50" charset="-128"/>
              </a:rPr>
              <a:t>結果等の裏付けを付した上で、想定される実現可能性を記載</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1676304" y="1167175"/>
            <a:ext cx="482824" cy="307777"/>
          </a:xfrm>
          <a:prstGeom prst="rect">
            <a:avLst/>
          </a:prstGeom>
        </p:spPr>
        <p:txBody>
          <a:bodyPr wrap="none">
            <a:spAutoFit/>
          </a:bodyPr>
          <a:lstStyle/>
          <a:p>
            <a:r>
              <a:rPr lang="en-US" altLang="ja-JP" sz="1400" dirty="0" err="1">
                <a:latin typeface="Meiryo UI" panose="020B0604030504040204" pitchFamily="50" charset="-128"/>
                <a:ea typeface="Meiryo UI" panose="020B0604030504040204" pitchFamily="50" charset="-128"/>
                <a:cs typeface="ＭＳ Ｐゴシック" panose="020B0600070205080204" pitchFamily="50" charset="-128"/>
              </a:rPr>
              <a:t>KPI</a:t>
            </a:r>
            <a:endParaRPr lang="en-US" sz="1400" dirty="0">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135293" y="1167175"/>
            <a:ext cx="543739" cy="307777"/>
          </a:xfrm>
          <a:prstGeom prst="rect">
            <a:avLst/>
          </a:prstGeom>
          <a:noFill/>
        </p:spPr>
        <p:txBody>
          <a:bodyPr wrap="none">
            <a:spAutoFit/>
          </a:bodyPr>
          <a:lstStyle/>
          <a:p>
            <a:r>
              <a:rPr lang="ja-JP" altLang="en-US" sz="1400" dirty="0">
                <a:latin typeface="Meiryo UI" panose="020B0604030504040204" pitchFamily="50" charset="-128"/>
                <a:ea typeface="Meiryo UI" panose="020B0604030504040204" pitchFamily="50" charset="-128"/>
              </a:rPr>
              <a:t>現状</a:t>
            </a:r>
            <a:endParaRPr lang="en-US" sz="1400" dirty="0">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936276" y="1146925"/>
            <a:ext cx="902811" cy="307777"/>
          </a:xfrm>
          <a:prstGeom prst="rect">
            <a:avLst/>
          </a:prstGeom>
          <a:noFill/>
        </p:spPr>
        <p:txBody>
          <a:bodyPr wrap="none">
            <a:spAutoFit/>
          </a:bodyPr>
          <a:lstStyle/>
          <a:p>
            <a:r>
              <a:rPr lang="ja-JP" altLang="en-US" sz="1400" dirty="0">
                <a:latin typeface="Meiryo UI" panose="020B0604030504040204" pitchFamily="50" charset="-128"/>
                <a:ea typeface="Meiryo UI" panose="020B0604030504040204" pitchFamily="50" charset="-128"/>
              </a:rPr>
              <a:t>解決方法</a:t>
            </a:r>
            <a:endParaRPr lang="en-US" sz="1400" dirty="0">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619119" y="989445"/>
            <a:ext cx="1107996" cy="492443"/>
          </a:xfrm>
          <a:prstGeom prst="rect">
            <a:avLst/>
          </a:prstGeom>
          <a:noFill/>
        </p:spPr>
        <p:txBody>
          <a:bodyPr wrap="none">
            <a:spAutoFit/>
          </a:bodyPr>
          <a:lstStyle/>
          <a:p>
            <a:pPr algn="ctr"/>
            <a:r>
              <a:rPr lang="ja-JP" altLang="en-US" sz="1400" dirty="0">
                <a:latin typeface="Meiryo UI" panose="020B0604030504040204" pitchFamily="50" charset="-128"/>
                <a:ea typeface="Meiryo UI" panose="020B0604030504040204" pitchFamily="50" charset="-128"/>
              </a:rPr>
              <a:t>実現可能性</a:t>
            </a:r>
            <a:endParaRPr lang="en-US" altLang="ja-JP" sz="1400" dirty="0">
              <a:latin typeface="Meiryo UI" panose="020B0604030504040204" pitchFamily="50" charset="-128"/>
              <a:ea typeface="Meiryo UI" panose="020B0604030504040204" pitchFamily="50" charset="-128"/>
            </a:endParaRPr>
          </a:p>
          <a:p>
            <a:pPr algn="ctr"/>
            <a:r>
              <a:rPr lang="ja-JP" altLang="en-US" sz="1100" dirty="0">
                <a:latin typeface="Meiryo UI" panose="020B0604030504040204" pitchFamily="50" charset="-128"/>
                <a:ea typeface="Meiryo UI" panose="020B0604030504040204" pitchFamily="50" charset="-128"/>
              </a:rPr>
              <a:t>（成功確率）</a:t>
            </a:r>
            <a:endParaRPr lang="en-US" sz="11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528048" y="1483284"/>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143722" y="1477813"/>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1655662" y="1484783"/>
            <a:ext cx="1391315"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135293" y="1484783"/>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375920" y="1484783"/>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786287" y="1475306"/>
            <a:ext cx="3762881"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10657168" y="1475306"/>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143722" y="2524593"/>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1655662" y="2524593"/>
            <a:ext cx="1391315" cy="982414"/>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135294" y="252459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386169" y="252459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782253" y="2524593"/>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10657168" y="2559374"/>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143722" y="3572497"/>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1659474" y="3572497"/>
            <a:ext cx="1391315" cy="982414"/>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139106" y="3564513"/>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389981" y="3572497"/>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786287" y="3572497"/>
            <a:ext cx="3762882"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手法②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10657168" y="3572497"/>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4" name="Rectangle 103">
            <a:extLst>
              <a:ext uri="{FF2B5EF4-FFF2-40B4-BE49-F238E27FC236}">
                <a16:creationId xmlns:a16="http://schemas.microsoft.com/office/drawing/2014/main" id="{68E7CA2C-471B-4341-AB86-5B06DD639507}"/>
              </a:ext>
            </a:extLst>
          </p:cNvPr>
          <p:cNvSpPr/>
          <p:nvPr/>
        </p:nvSpPr>
        <p:spPr>
          <a:xfrm>
            <a:off x="143722" y="4609035"/>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1655662" y="4609035"/>
            <a:ext cx="1391315" cy="982414"/>
          </a:xfrm>
          <a:prstGeom prst="rect">
            <a:avLst/>
          </a:prstGeom>
          <a:solidFill>
            <a:srgbClr val="FEF6D6"/>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135294" y="460903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386169" y="460903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782253" y="4609035"/>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10657168" y="4615428"/>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grpSp>
        <p:nvGrpSpPr>
          <p:cNvPr id="112" name="Group 111">
            <a:extLst>
              <a:ext uri="{FF2B5EF4-FFF2-40B4-BE49-F238E27FC236}">
                <a16:creationId xmlns:a16="http://schemas.microsoft.com/office/drawing/2014/main" id="{03B3755C-F711-4815-9DD4-3EEB050961CB}"/>
              </a:ext>
            </a:extLst>
          </p:cNvPr>
          <p:cNvGrpSpPr/>
          <p:nvPr/>
        </p:nvGrpSpPr>
        <p:grpSpPr>
          <a:xfrm>
            <a:off x="6534774" y="2530814"/>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530883" y="3578344"/>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534774" y="4625874"/>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119336" y="142432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127784" y="2468569"/>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131596" y="351281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127784" y="4557052"/>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1-2. </a:t>
            </a:r>
            <a:r>
              <a:rPr lang="ja-JP" altLang="en-US" sz="2000" b="1" dirty="0">
                <a:solidFill>
                  <a:schemeClr val="tx1"/>
                </a:solidFill>
              </a:rPr>
              <a:t>研究開発内容（概要）</a:t>
            </a:r>
            <a:endParaRPr kumimoji="1" lang="en-US" sz="2000" b="1" dirty="0">
              <a:solidFill>
                <a:schemeClr val="tx1"/>
              </a:solidFill>
            </a:endParaRPr>
          </a:p>
        </p:txBody>
      </p:sp>
      <p:sp>
        <p:nvSpPr>
          <p:cNvPr id="2" name="Rectangle 60">
            <a:extLst>
              <a:ext uri="{FF2B5EF4-FFF2-40B4-BE49-F238E27FC236}">
                <a16:creationId xmlns:a16="http://schemas.microsoft.com/office/drawing/2014/main" id="{A144FA2F-D0A9-57B2-EC2F-1933B5891BC4}"/>
              </a:ext>
            </a:extLst>
          </p:cNvPr>
          <p:cNvSpPr/>
          <p:nvPr/>
        </p:nvSpPr>
        <p:spPr>
          <a:xfrm>
            <a:off x="5399768" y="988551"/>
            <a:ext cx="1086067" cy="523220"/>
          </a:xfrm>
          <a:prstGeom prst="rect">
            <a:avLst/>
          </a:prstGeom>
          <a:noFill/>
        </p:spPr>
        <p:txBody>
          <a:bodyPr wrap="none">
            <a:spAutoFit/>
          </a:bodyPr>
          <a:lstStyle/>
          <a:p>
            <a:r>
              <a:rPr lang="en-US" altLang="ja-JP" sz="1400" dirty="0">
                <a:latin typeface="Meiryo UI" panose="020B0604030504040204" pitchFamily="50" charset="-128"/>
                <a:ea typeface="Meiryo UI" panose="020B0604030504040204" pitchFamily="50" charset="-128"/>
              </a:rPr>
              <a:t>PJ</a:t>
            </a:r>
            <a:r>
              <a:rPr lang="ja-JP" altLang="en-US" sz="1400" dirty="0">
                <a:latin typeface="Meiryo UI" panose="020B0604030504040204" pitchFamily="50" charset="-128"/>
                <a:ea typeface="Meiryo UI" panose="020B0604030504040204" pitchFamily="50" charset="-128"/>
              </a:rPr>
              <a:t>終了時点</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達成レベル</a:t>
            </a:r>
            <a:endParaRPr lang="en-US" sz="1400" dirty="0">
              <a:latin typeface="Meiryo UI" panose="020B0604030504040204" pitchFamily="50" charset="-128"/>
              <a:ea typeface="Meiryo UI" panose="020B0604030504040204" pitchFamily="50" charset="-128"/>
            </a:endParaRPr>
          </a:p>
        </p:txBody>
      </p:sp>
      <p:sp>
        <p:nvSpPr>
          <p:cNvPr id="9" name="Rectangle 103">
            <a:extLst>
              <a:ext uri="{FF2B5EF4-FFF2-40B4-BE49-F238E27FC236}">
                <a16:creationId xmlns:a16="http://schemas.microsoft.com/office/drawing/2014/main" id="{7CA74D71-4902-2703-583D-79948D44CA2B}"/>
              </a:ext>
            </a:extLst>
          </p:cNvPr>
          <p:cNvSpPr/>
          <p:nvPr/>
        </p:nvSpPr>
        <p:spPr>
          <a:xfrm>
            <a:off x="143722" y="5685445"/>
            <a:ext cx="1391316"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 name="Rectangle 104">
            <a:extLst>
              <a:ext uri="{FF2B5EF4-FFF2-40B4-BE49-F238E27FC236}">
                <a16:creationId xmlns:a16="http://schemas.microsoft.com/office/drawing/2014/main" id="{60EE32B1-D98C-993C-BFEB-6783354A3DCD}"/>
              </a:ext>
            </a:extLst>
          </p:cNvPr>
          <p:cNvSpPr/>
          <p:nvPr/>
        </p:nvSpPr>
        <p:spPr>
          <a:xfrm>
            <a:off x="1655662" y="5685445"/>
            <a:ext cx="1391315" cy="982414"/>
          </a:xfrm>
          <a:prstGeom prst="rect">
            <a:avLst/>
          </a:prstGeom>
          <a:solidFill>
            <a:srgbClr val="FEF6D6"/>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1" name="Rectangle 105">
            <a:extLst>
              <a:ext uri="{FF2B5EF4-FFF2-40B4-BE49-F238E27FC236}">
                <a16:creationId xmlns:a16="http://schemas.microsoft.com/office/drawing/2014/main" id="{7BD51541-8847-25ED-B7D9-746D233DDA7D}"/>
              </a:ext>
            </a:extLst>
          </p:cNvPr>
          <p:cNvSpPr/>
          <p:nvPr/>
        </p:nvSpPr>
        <p:spPr>
          <a:xfrm>
            <a:off x="3135294" y="568544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2" name="Rectangle 106">
            <a:extLst>
              <a:ext uri="{FF2B5EF4-FFF2-40B4-BE49-F238E27FC236}">
                <a16:creationId xmlns:a16="http://schemas.microsoft.com/office/drawing/2014/main" id="{B489D019-89AB-80D9-AD58-FA941AA0AEF9}"/>
              </a:ext>
            </a:extLst>
          </p:cNvPr>
          <p:cNvSpPr/>
          <p:nvPr/>
        </p:nvSpPr>
        <p:spPr>
          <a:xfrm>
            <a:off x="5386169" y="5685445"/>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3" name="Rectangle 107">
            <a:extLst>
              <a:ext uri="{FF2B5EF4-FFF2-40B4-BE49-F238E27FC236}">
                <a16:creationId xmlns:a16="http://schemas.microsoft.com/office/drawing/2014/main" id="{7F708170-9F8B-5A4E-11D4-41369F329224}"/>
              </a:ext>
            </a:extLst>
          </p:cNvPr>
          <p:cNvSpPr/>
          <p:nvPr/>
        </p:nvSpPr>
        <p:spPr>
          <a:xfrm>
            <a:off x="6782253" y="5685445"/>
            <a:ext cx="3767120" cy="969628"/>
          </a:xfrm>
          <a:prstGeom prst="rect">
            <a:avLst/>
          </a:prstGeom>
          <a:noFill/>
          <a:ln>
            <a:solidFill>
              <a:schemeClr val="tx1"/>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4" name="Rectangle 109">
            <a:extLst>
              <a:ext uri="{FF2B5EF4-FFF2-40B4-BE49-F238E27FC236}">
                <a16:creationId xmlns:a16="http://schemas.microsoft.com/office/drawing/2014/main" id="{1383AAFA-744D-651A-A0BB-D86B890AD582}"/>
              </a:ext>
            </a:extLst>
          </p:cNvPr>
          <p:cNvSpPr/>
          <p:nvPr/>
        </p:nvSpPr>
        <p:spPr>
          <a:xfrm>
            <a:off x="10657168" y="5691838"/>
            <a:ext cx="1221526" cy="969627"/>
          </a:xfrm>
          <a:prstGeom prst="rect">
            <a:avLst/>
          </a:prstGeom>
          <a:noFill/>
          <a:ln>
            <a:solidFill>
              <a:schemeClr val="tx1"/>
            </a:solid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grpSp>
        <p:nvGrpSpPr>
          <p:cNvPr id="16" name="Group 121">
            <a:extLst>
              <a:ext uri="{FF2B5EF4-FFF2-40B4-BE49-F238E27FC236}">
                <a16:creationId xmlns:a16="http://schemas.microsoft.com/office/drawing/2014/main" id="{4DE9DCEE-223E-8445-CEDC-BB777B4235DE}"/>
              </a:ext>
            </a:extLst>
          </p:cNvPr>
          <p:cNvGrpSpPr/>
          <p:nvPr/>
        </p:nvGrpSpPr>
        <p:grpSpPr>
          <a:xfrm>
            <a:off x="6534774" y="5702284"/>
            <a:ext cx="216000" cy="968400"/>
            <a:chOff x="6240077" y="2274819"/>
            <a:chExt cx="216000" cy="968400"/>
          </a:xfrm>
        </p:grpSpPr>
        <p:cxnSp>
          <p:nvCxnSpPr>
            <p:cNvPr id="17" name="Straight Connector 122">
              <a:extLst>
                <a:ext uri="{FF2B5EF4-FFF2-40B4-BE49-F238E27FC236}">
                  <a16:creationId xmlns:a16="http://schemas.microsoft.com/office/drawing/2014/main" id="{220375B3-84B1-E63A-15F7-8D3A1E4217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8" name="Group 123">
              <a:extLst>
                <a:ext uri="{FF2B5EF4-FFF2-40B4-BE49-F238E27FC236}">
                  <a16:creationId xmlns:a16="http://schemas.microsoft.com/office/drawing/2014/main" id="{776F5933-6DA8-7CBC-7F22-E2589627C292}"/>
                </a:ext>
              </a:extLst>
            </p:cNvPr>
            <p:cNvGrpSpPr/>
            <p:nvPr/>
          </p:nvGrpSpPr>
          <p:grpSpPr>
            <a:xfrm>
              <a:off x="6240077" y="2651019"/>
              <a:ext cx="216000" cy="216000"/>
              <a:chOff x="5937564" y="3833745"/>
              <a:chExt cx="306171" cy="306910"/>
            </a:xfrm>
          </p:grpSpPr>
          <p:sp>
            <p:nvSpPr>
              <p:cNvPr id="19" name="Freeform 94">
                <a:extLst>
                  <a:ext uri="{FF2B5EF4-FFF2-40B4-BE49-F238E27FC236}">
                    <a16:creationId xmlns:a16="http://schemas.microsoft.com/office/drawing/2014/main" id="{5F6A3171-F99B-6C89-4163-B8C97DC98E7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0" name="Freeform 95">
                <a:extLst>
                  <a:ext uri="{FF2B5EF4-FFF2-40B4-BE49-F238E27FC236}">
                    <a16:creationId xmlns:a16="http://schemas.microsoft.com/office/drawing/2014/main" id="{09BAAEF1-A179-C042-CF5A-3F4967DA4891}"/>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21" name="Oval 102">
            <a:extLst>
              <a:ext uri="{FF2B5EF4-FFF2-40B4-BE49-F238E27FC236}">
                <a16:creationId xmlns:a16="http://schemas.microsoft.com/office/drawing/2014/main" id="{8BBB2438-408D-D208-9B09-E954B0822DCE}"/>
              </a:ext>
            </a:extLst>
          </p:cNvPr>
          <p:cNvSpPr/>
          <p:nvPr/>
        </p:nvSpPr>
        <p:spPr>
          <a:xfrm>
            <a:off x="127784" y="5633462"/>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5</a:t>
            </a:r>
          </a:p>
        </p:txBody>
      </p:sp>
      <p:sp>
        <p:nvSpPr>
          <p:cNvPr id="24" name="スライド番号プレースホルダー 7">
            <a:extLst>
              <a:ext uri="{FF2B5EF4-FFF2-40B4-BE49-F238E27FC236}">
                <a16:creationId xmlns:a16="http://schemas.microsoft.com/office/drawing/2014/main" id="{042C8007-B732-D283-ECB4-54619361F409}"/>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26</a:t>
            </a:fld>
            <a:endParaRPr kumimoji="1" lang="ja-JP" altLang="en-US"/>
          </a:p>
        </p:txBody>
      </p:sp>
      <p:sp>
        <p:nvSpPr>
          <p:cNvPr id="25" name="Rectangle 49">
            <a:extLst>
              <a:ext uri="{FF2B5EF4-FFF2-40B4-BE49-F238E27FC236}">
                <a16:creationId xmlns:a16="http://schemas.microsoft.com/office/drawing/2014/main" id="{2A97BAF3-2219-2829-6E14-965A7D143CF9}"/>
              </a:ext>
            </a:extLst>
          </p:cNvPr>
          <p:cNvSpPr/>
          <p:nvPr/>
        </p:nvSpPr>
        <p:spPr>
          <a:xfrm>
            <a:off x="4242646" y="1476960"/>
            <a:ext cx="1080000" cy="96962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6" name="Rectangle 76">
            <a:extLst>
              <a:ext uri="{FF2B5EF4-FFF2-40B4-BE49-F238E27FC236}">
                <a16:creationId xmlns:a16="http://schemas.microsoft.com/office/drawing/2014/main" id="{EDFF17DC-C763-388F-A7CB-9002BAFE4730}"/>
              </a:ext>
            </a:extLst>
          </p:cNvPr>
          <p:cNvSpPr/>
          <p:nvPr/>
        </p:nvSpPr>
        <p:spPr>
          <a:xfrm>
            <a:off x="4252895" y="2516770"/>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7" name="Rectangle 89">
            <a:extLst>
              <a:ext uri="{FF2B5EF4-FFF2-40B4-BE49-F238E27FC236}">
                <a16:creationId xmlns:a16="http://schemas.microsoft.com/office/drawing/2014/main" id="{DDF719FF-ED79-B26A-9C3B-5DC3DC68A7C4}"/>
              </a:ext>
            </a:extLst>
          </p:cNvPr>
          <p:cNvSpPr/>
          <p:nvPr/>
        </p:nvSpPr>
        <p:spPr>
          <a:xfrm>
            <a:off x="4256707" y="3564674"/>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8" name="Rectangle 106">
            <a:extLst>
              <a:ext uri="{FF2B5EF4-FFF2-40B4-BE49-F238E27FC236}">
                <a16:creationId xmlns:a16="http://schemas.microsoft.com/office/drawing/2014/main" id="{30FE78FC-0D10-01C3-C6EF-B52D1D901E6B}"/>
              </a:ext>
            </a:extLst>
          </p:cNvPr>
          <p:cNvSpPr/>
          <p:nvPr/>
        </p:nvSpPr>
        <p:spPr>
          <a:xfrm>
            <a:off x="4252895" y="4601212"/>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29" name="Rectangle 60">
            <a:extLst>
              <a:ext uri="{FF2B5EF4-FFF2-40B4-BE49-F238E27FC236}">
                <a16:creationId xmlns:a16="http://schemas.microsoft.com/office/drawing/2014/main" id="{DA4F378B-FF78-95D4-8552-3EB69CC44382}"/>
              </a:ext>
            </a:extLst>
          </p:cNvPr>
          <p:cNvSpPr/>
          <p:nvPr/>
        </p:nvSpPr>
        <p:spPr>
          <a:xfrm>
            <a:off x="4266494" y="980728"/>
            <a:ext cx="970137" cy="523220"/>
          </a:xfrm>
          <a:prstGeom prst="rect">
            <a:avLst/>
          </a:prstGeom>
          <a:noFill/>
        </p:spPr>
        <p:txBody>
          <a:bodyPr wrap="none">
            <a:spAutoFit/>
          </a:bodyPr>
          <a:lstStyle/>
          <a:p>
            <a:r>
              <a:rPr lang="en-US" altLang="ja-JP" sz="1400" dirty="0">
                <a:latin typeface="Meiryo UI" panose="020B0604030504040204" pitchFamily="50" charset="-128"/>
                <a:ea typeface="Meiryo UI" panose="020B0604030504040204" pitchFamily="50" charset="-128"/>
              </a:rPr>
              <a:t>SG</a:t>
            </a:r>
            <a:r>
              <a:rPr lang="ja-JP" altLang="en-US" sz="1400" dirty="0">
                <a:latin typeface="Meiryo UI" panose="020B0604030504040204" pitchFamily="50" charset="-128"/>
                <a:ea typeface="Meiryo UI" panose="020B0604030504040204" pitchFamily="50" charset="-128"/>
              </a:rPr>
              <a:t>時点</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達成レベル</a:t>
            </a:r>
            <a:endParaRPr lang="en-US" sz="1400" dirty="0">
              <a:latin typeface="Meiryo UI" panose="020B0604030504040204" pitchFamily="50" charset="-128"/>
              <a:ea typeface="Meiryo UI" panose="020B0604030504040204" pitchFamily="50" charset="-128"/>
            </a:endParaRPr>
          </a:p>
        </p:txBody>
      </p:sp>
      <p:sp>
        <p:nvSpPr>
          <p:cNvPr id="30" name="Rectangle 106">
            <a:extLst>
              <a:ext uri="{FF2B5EF4-FFF2-40B4-BE49-F238E27FC236}">
                <a16:creationId xmlns:a16="http://schemas.microsoft.com/office/drawing/2014/main" id="{D4036394-49C4-C7CC-1352-3969A03C2F32}"/>
              </a:ext>
            </a:extLst>
          </p:cNvPr>
          <p:cNvSpPr/>
          <p:nvPr/>
        </p:nvSpPr>
        <p:spPr>
          <a:xfrm>
            <a:off x="4252895" y="5677622"/>
            <a:ext cx="1080000" cy="990398"/>
          </a:xfrm>
          <a:prstGeom prst="rect">
            <a:avLst/>
          </a:prstGeom>
          <a:solidFill>
            <a:srgbClr val="FEF6D6"/>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73041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63352" y="836712"/>
            <a:ext cx="11881320" cy="1692771"/>
          </a:xfrm>
          <a:prstGeom prst="rect">
            <a:avLst/>
          </a:prstGeom>
        </p:spPr>
        <p:txBody>
          <a:bodyPr wrap="square">
            <a:spAutoFit/>
          </a:bodyPr>
          <a:lstStyle/>
          <a:p>
            <a:r>
              <a:rPr kumimoji="1" lang="ja-JP" altLang="en-US" sz="2000" dirty="0">
                <a:solidFill>
                  <a:schemeClr val="tx1"/>
                </a:solidFill>
              </a:rPr>
              <a:t>個別の研究開発内容に対する</a:t>
            </a:r>
            <a:r>
              <a:rPr kumimoji="1" lang="ja-JP" altLang="en-US" sz="2000" dirty="0"/>
              <a:t>、</a:t>
            </a:r>
            <a:r>
              <a:rPr kumimoji="1" lang="ja-JP" altLang="en-US" sz="2000" dirty="0">
                <a:solidFill>
                  <a:schemeClr val="tx1"/>
                </a:solidFill>
              </a:rPr>
              <a:t>提案の詳細に関する参考資料を挿入</a:t>
            </a:r>
            <a:endParaRPr lang="en-US" altLang="ja-JP" sz="14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endParaRPr>
          </a:p>
          <a:p>
            <a:r>
              <a:rPr lang="ja-JP" altLang="en-US" sz="14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400" i="1" dirty="0">
                <a:solidFill>
                  <a:srgbClr val="0000FF"/>
                </a:solidFill>
                <a:latin typeface="Meiryo UI" panose="020B0604030504040204" pitchFamily="50" charset="-128"/>
                <a:ea typeface="Meiryo UI" panose="020B0604030504040204" pitchFamily="50" charset="-128"/>
              </a:rPr>
              <a:t>提案者が最終的に目指す生産工程を示しながら、どの工程でどのような解決すべき技術的問題点やがあるかを示し、具体的な解決方法を図表を用いてわかりやすく説明してください。</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dirty="0">
                <a:solidFill>
                  <a:schemeClr val="accent5">
                    <a:lumMod val="75000"/>
                  </a:schemeClr>
                </a:solidFill>
                <a:latin typeface="Meiryo UI" panose="020B0604030504040204" pitchFamily="50" charset="-128"/>
                <a:ea typeface="Meiryo UI" panose="020B0604030504040204" pitchFamily="50" charset="-128"/>
              </a:rPr>
              <a:t>・開発技術の現状と目標（</a:t>
            </a:r>
            <a:r>
              <a:rPr lang="en-US" altLang="ja-JP" sz="140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TRL</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i="1" dirty="0">
                <a:solidFill>
                  <a:srgbClr val="0000FF"/>
                </a:solidFill>
                <a:latin typeface="Meiryo UI" panose="020B0604030504040204" pitchFamily="50" charset="-128"/>
                <a:ea typeface="Meiryo UI" panose="020B0604030504040204" pitchFamily="50" charset="-128"/>
              </a:rPr>
              <a:t>・研究開発に取り組む技術の原理やプロセスを説明ください。当該技術の独自性・新規性・他技術に対する優位性・実現可能性・残された技術課題の解決の見通し等について言及すること</a:t>
            </a:r>
            <a:endParaRPr lang="en-US" altLang="ja-JP" sz="1400" i="1" dirty="0">
              <a:solidFill>
                <a:srgbClr val="0000FF"/>
              </a:solidFill>
              <a:latin typeface="Meiryo UI" panose="020B0604030504040204" pitchFamily="50" charset="-128"/>
              <a:ea typeface="Meiryo UI" panose="020B0604030504040204" pitchFamily="50" charset="-128"/>
            </a:endParaRPr>
          </a:p>
          <a:p>
            <a:r>
              <a:rPr lang="ja-JP" altLang="en-US" sz="1400" i="1" dirty="0">
                <a:solidFill>
                  <a:srgbClr val="0000FF"/>
                </a:solidFill>
                <a:latin typeface="Meiryo UI" panose="020B0604030504040204" pitchFamily="50" charset="-128"/>
                <a:ea typeface="Meiryo UI" panose="020B0604030504040204" pitchFamily="50" charset="-128"/>
              </a:rPr>
              <a:t>・実施する研究項目が複数ある場合、各研究項目の位置づけ・必要性がわかるように関係性を説明してください。</a:t>
            </a:r>
            <a:endParaRPr lang="en-US" altLang="ja-JP" sz="1400" i="1" dirty="0">
              <a:solidFill>
                <a:srgbClr val="0000FF"/>
              </a:solidFill>
              <a:latin typeface="Meiryo UI" panose="020B0604030504040204" pitchFamily="50" charset="-128"/>
              <a:ea typeface="Meiryo UI" panose="020B0604030504040204" pitchFamily="50" charset="-128"/>
            </a:endParaRPr>
          </a:p>
        </p:txBody>
      </p:sp>
      <p:sp>
        <p:nvSpPr>
          <p:cNvPr id="6" name="スライド番号プレースホルダー 5">
            <a:extLst>
              <a:ext uri="{FF2B5EF4-FFF2-40B4-BE49-F238E27FC236}">
                <a16:creationId xmlns:a16="http://schemas.microsoft.com/office/drawing/2014/main" id="{3315B19A-85BA-4AF1-A92C-D9641DBE6479}"/>
              </a:ext>
            </a:extLst>
          </p:cNvPr>
          <p:cNvSpPr>
            <a:spLocks noGrp="1"/>
          </p:cNvSpPr>
          <p:nvPr>
            <p:ph type="sldNum" sz="quarter" idx="12"/>
          </p:nvPr>
        </p:nvSpPr>
        <p:spPr/>
        <p:txBody>
          <a:bodyPr/>
          <a:lstStyle/>
          <a:p>
            <a:fld id="{8D8A5D70-00BF-43D1-9518-0183EFEF9A82}" type="slidenum">
              <a:rPr kumimoji="1" lang="ja-JP" altLang="en-US" smtClean="0"/>
              <a:pPr/>
              <a:t>27</a:t>
            </a:fld>
            <a:endParaRPr kumimoji="1" lang="ja-JP" altLang="en-US"/>
          </a:p>
        </p:txBody>
      </p:sp>
      <p:sp>
        <p:nvSpPr>
          <p:cNvPr id="7" name="Title 1">
            <a:extLst>
              <a:ext uri="{FF2B5EF4-FFF2-40B4-BE49-F238E27FC236}">
                <a16:creationId xmlns:a16="http://schemas.microsoft.com/office/drawing/2014/main" id="{BDDE25CE-5858-04B0-57F9-94F0096E261E}"/>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1-2. </a:t>
            </a:r>
            <a:r>
              <a:rPr lang="ja-JP" altLang="en-US" sz="2000" b="1" dirty="0">
                <a:solidFill>
                  <a:schemeClr val="tx1"/>
                </a:solidFill>
              </a:rPr>
              <a:t>研究開発内容（詳細）</a:t>
            </a:r>
            <a:endParaRPr kumimoji="1" lang="en-US" sz="2000" b="1" dirty="0">
              <a:solidFill>
                <a:schemeClr val="tx1"/>
              </a:solidFill>
            </a:endParaRPr>
          </a:p>
        </p:txBody>
      </p:sp>
    </p:spTree>
    <p:extLst>
      <p:ext uri="{BB962C8B-B14F-4D97-AF65-F5344CB8AC3E}">
        <p14:creationId xmlns:p14="http://schemas.microsoft.com/office/powerpoint/2010/main" val="22745813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28</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4" name="Text Box 6">
            <a:extLst>
              <a:ext uri="{FF2B5EF4-FFF2-40B4-BE49-F238E27FC236}">
                <a16:creationId xmlns:a16="http://schemas.microsoft.com/office/drawing/2014/main" id="{84519D6E-EB6B-33C6-65AA-B959032FDF1B}"/>
              </a:ext>
            </a:extLst>
          </p:cNvPr>
          <p:cNvSpPr txBox="1">
            <a:spLocks noChangeArrowheads="1"/>
          </p:cNvSpPr>
          <p:nvPr/>
        </p:nvSpPr>
        <p:spPr bwMode="auto">
          <a:xfrm>
            <a:off x="3391047" y="844606"/>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4" name="Line 12">
            <a:extLst>
              <a:ext uri="{FF2B5EF4-FFF2-40B4-BE49-F238E27FC236}">
                <a16:creationId xmlns:a16="http://schemas.microsoft.com/office/drawing/2014/main" id="{C49B36D3-AF48-0BF8-03A0-F0A13EE48583}"/>
              </a:ext>
            </a:extLst>
          </p:cNvPr>
          <p:cNvSpPr>
            <a:spLocks noChangeShapeType="1"/>
          </p:cNvSpPr>
          <p:nvPr/>
        </p:nvSpPr>
        <p:spPr bwMode="auto">
          <a:xfrm flipH="1">
            <a:off x="2386873" y="1988840"/>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5" name="Line 12">
            <a:extLst>
              <a:ext uri="{FF2B5EF4-FFF2-40B4-BE49-F238E27FC236}">
                <a16:creationId xmlns:a16="http://schemas.microsoft.com/office/drawing/2014/main" id="{EF2FC1AA-3EAC-2299-B647-CA37806AF740}"/>
              </a:ext>
            </a:extLst>
          </p:cNvPr>
          <p:cNvSpPr>
            <a:spLocks noChangeShapeType="1"/>
          </p:cNvSpPr>
          <p:nvPr/>
        </p:nvSpPr>
        <p:spPr bwMode="auto">
          <a:xfrm flipH="1">
            <a:off x="6235331" y="1988840"/>
            <a:ext cx="0" cy="60278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6" name="Line 13">
            <a:extLst>
              <a:ext uri="{FF2B5EF4-FFF2-40B4-BE49-F238E27FC236}">
                <a16:creationId xmlns:a16="http://schemas.microsoft.com/office/drawing/2014/main" id="{EE7245DE-B7CC-D70A-ECB5-94F63DF74937}"/>
              </a:ext>
            </a:extLst>
          </p:cNvPr>
          <p:cNvSpPr>
            <a:spLocks noChangeShapeType="1"/>
          </p:cNvSpPr>
          <p:nvPr/>
        </p:nvSpPr>
        <p:spPr bwMode="auto">
          <a:xfrm>
            <a:off x="2386873" y="1988840"/>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8" name="Text Box 15">
            <a:extLst>
              <a:ext uri="{FF2B5EF4-FFF2-40B4-BE49-F238E27FC236}">
                <a16:creationId xmlns:a16="http://schemas.microsoft.com/office/drawing/2014/main" id="{F5600196-7FE0-FF38-EAF9-17F9DE23D4E1}"/>
              </a:ext>
            </a:extLst>
          </p:cNvPr>
          <p:cNvSpPr txBox="1">
            <a:spLocks noChangeArrowheads="1"/>
          </p:cNvSpPr>
          <p:nvPr/>
        </p:nvSpPr>
        <p:spPr bwMode="auto">
          <a:xfrm>
            <a:off x="458815" y="2889115"/>
            <a:ext cx="2579412"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■代表提案者</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①</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○○技術の開発・評価</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　⑤○○標準化検討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Text Box 14">
            <a:extLst>
              <a:ext uri="{FF2B5EF4-FFF2-40B4-BE49-F238E27FC236}">
                <a16:creationId xmlns:a16="http://schemas.microsoft.com/office/drawing/2014/main" id="{8BAC756B-42E6-36C6-37B1-D3867AF34D0C}"/>
              </a:ext>
            </a:extLst>
          </p:cNvPr>
          <p:cNvSpPr txBox="1">
            <a:spLocks noChangeArrowheads="1"/>
          </p:cNvSpPr>
          <p:nvPr/>
        </p:nvSpPr>
        <p:spPr bwMode="auto">
          <a:xfrm>
            <a:off x="479519" y="4293669"/>
            <a:ext cx="1263032" cy="790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＜うち○億円＞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①○○技術評価</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7" name="Line 19">
            <a:extLst>
              <a:ext uri="{FF2B5EF4-FFF2-40B4-BE49-F238E27FC236}">
                <a16:creationId xmlns:a16="http://schemas.microsoft.com/office/drawing/2014/main" id="{23F3BD4D-9FFE-28AE-1742-E258FE35EC93}"/>
              </a:ext>
            </a:extLst>
          </p:cNvPr>
          <p:cNvSpPr>
            <a:spLocks noChangeShapeType="1"/>
          </p:cNvSpPr>
          <p:nvPr/>
        </p:nvSpPr>
        <p:spPr bwMode="auto">
          <a:xfrm>
            <a:off x="1312955" y="3809256"/>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0" name="Text Box 10">
            <a:extLst>
              <a:ext uri="{FF2B5EF4-FFF2-40B4-BE49-F238E27FC236}">
                <a16:creationId xmlns:a16="http://schemas.microsoft.com/office/drawing/2014/main" id="{76DAF28A-03D5-9BFC-7758-CD1A8601BEFF}"/>
              </a:ext>
            </a:extLst>
          </p:cNvPr>
          <p:cNvSpPr txBox="1">
            <a:spLocks noChangeArrowheads="1"/>
          </p:cNvSpPr>
          <p:nvPr/>
        </p:nvSpPr>
        <p:spPr bwMode="auto">
          <a:xfrm>
            <a:off x="1836408" y="2063115"/>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0" name="Text Box 10">
            <a:extLst>
              <a:ext uri="{FF2B5EF4-FFF2-40B4-BE49-F238E27FC236}">
                <a16:creationId xmlns:a16="http://schemas.microsoft.com/office/drawing/2014/main" id="{3794B4C6-08E5-0D1B-66B5-405B13348746}"/>
              </a:ext>
            </a:extLst>
          </p:cNvPr>
          <p:cNvSpPr txBox="1">
            <a:spLocks noChangeArrowheads="1"/>
          </p:cNvSpPr>
          <p:nvPr/>
        </p:nvSpPr>
        <p:spPr bwMode="auto">
          <a:xfrm>
            <a:off x="724603" y="3980994"/>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a:t>
            </a:r>
            <a:endParaRPr kumimoji="0" lang="ja-JP" altLang="ja-JP" sz="1050" b="0" i="0" u="none" strike="noStrike" cap="none" normalizeH="0" baseline="0" dirty="0">
              <a:ln>
                <a:noFill/>
              </a:ln>
              <a:solidFill>
                <a:schemeClr val="tx1"/>
              </a:solidFill>
              <a:effectLst/>
              <a:latin typeface="+mn-ea"/>
            </a:endParaRPr>
          </a:p>
        </p:txBody>
      </p:sp>
      <p:sp>
        <p:nvSpPr>
          <p:cNvPr id="42" name="正方形/長方形 41">
            <a:extLst>
              <a:ext uri="{FF2B5EF4-FFF2-40B4-BE49-F238E27FC236}">
                <a16:creationId xmlns:a16="http://schemas.microsoft.com/office/drawing/2014/main" id="{610D40ED-2DAF-1B70-48D1-65A0E35F5D19}"/>
              </a:ext>
            </a:extLst>
          </p:cNvPr>
          <p:cNvSpPr/>
          <p:nvPr/>
        </p:nvSpPr>
        <p:spPr>
          <a:xfrm>
            <a:off x="379848" y="2680683"/>
            <a:ext cx="3011198" cy="269253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63" name="Text Box 14">
            <a:extLst>
              <a:ext uri="{FF2B5EF4-FFF2-40B4-BE49-F238E27FC236}">
                <a16:creationId xmlns:a16="http://schemas.microsoft.com/office/drawing/2014/main" id="{42FFEE86-1C77-6B50-EBF3-340555448897}"/>
              </a:ext>
            </a:extLst>
          </p:cNvPr>
          <p:cNvSpPr txBox="1">
            <a:spLocks noChangeArrowheads="1"/>
          </p:cNvSpPr>
          <p:nvPr/>
        </p:nvSpPr>
        <p:spPr bwMode="auto">
          <a:xfrm>
            <a:off x="9972413" y="2687723"/>
            <a:ext cx="2038320" cy="1545271"/>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＜協力機関＞</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（例：各技術のユーザ企業）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r>
              <a:rPr kumimoji="0" lang="ja-JP" altLang="en-US" sz="1000" dirty="0">
                <a:latin typeface="+mn-ea"/>
              </a:rPr>
              <a:t>ユーザニーズから見た性能・コスト等のスペック</a:t>
            </a:r>
            <a:r>
              <a:rPr kumimoji="0" lang="ja-JP" altLang="en-US" sz="1000" b="0" i="0" u="none" strike="noStrike" cap="none" normalizeH="0" baseline="0" dirty="0">
                <a:ln>
                  <a:noFill/>
                </a:ln>
                <a:solidFill>
                  <a:schemeClr val="tx1"/>
                </a:solidFill>
                <a:effectLst/>
                <a:latin typeface="+mn-ea"/>
              </a:rPr>
              <a:t>検証</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66" name="Line 2">
            <a:extLst>
              <a:ext uri="{FF2B5EF4-FFF2-40B4-BE49-F238E27FC236}">
                <a16:creationId xmlns:a16="http://schemas.microsoft.com/office/drawing/2014/main" id="{2F1B27DF-F902-D9F6-0CAA-AEB13ADD724D}"/>
              </a:ext>
            </a:extLst>
          </p:cNvPr>
          <p:cNvSpPr>
            <a:spLocks noChangeShapeType="1"/>
          </p:cNvSpPr>
          <p:nvPr/>
        </p:nvSpPr>
        <p:spPr bwMode="auto">
          <a:xfrm>
            <a:off x="9295152" y="3201544"/>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7" name="Text Box 10">
            <a:extLst>
              <a:ext uri="{FF2B5EF4-FFF2-40B4-BE49-F238E27FC236}">
                <a16:creationId xmlns:a16="http://schemas.microsoft.com/office/drawing/2014/main" id="{D7D13CEA-F44A-5109-119C-531B554BF1C8}"/>
              </a:ext>
            </a:extLst>
          </p:cNvPr>
          <p:cNvSpPr txBox="1">
            <a:spLocks noChangeArrowheads="1"/>
          </p:cNvSpPr>
          <p:nvPr/>
        </p:nvSpPr>
        <p:spPr bwMode="auto">
          <a:xfrm>
            <a:off x="9173068" y="3315153"/>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協力、検証</a:t>
            </a:r>
            <a:endParaRPr kumimoji="0" lang="ja-JP" altLang="ja-JP" sz="1050" b="0" i="0" u="none" strike="noStrike" cap="none" normalizeH="0" baseline="0" dirty="0">
              <a:ln>
                <a:noFill/>
              </a:ln>
              <a:solidFill>
                <a:schemeClr val="tx1"/>
              </a:solidFill>
              <a:effectLst/>
              <a:latin typeface="+mn-ea"/>
            </a:endParaRPr>
          </a:p>
        </p:txBody>
      </p:sp>
      <p:cxnSp>
        <p:nvCxnSpPr>
          <p:cNvPr id="70" name="直線コネクタ 69">
            <a:extLst>
              <a:ext uri="{FF2B5EF4-FFF2-40B4-BE49-F238E27FC236}">
                <a16:creationId xmlns:a16="http://schemas.microsoft.com/office/drawing/2014/main" id="{34E8454E-4A53-A90E-AEDF-722C7ED328EB}"/>
              </a:ext>
            </a:extLst>
          </p:cNvPr>
          <p:cNvCxnSpPr>
            <a:cxnSpLocks/>
            <a:stCxn id="4" idx="2"/>
          </p:cNvCxnSpPr>
          <p:nvPr/>
        </p:nvCxnSpPr>
        <p:spPr>
          <a:xfrm flipH="1">
            <a:off x="4294108" y="1196362"/>
            <a:ext cx="1" cy="792478"/>
          </a:xfrm>
          <a:prstGeom prst="line">
            <a:avLst/>
          </a:prstGeom>
        </p:spPr>
        <p:style>
          <a:lnRef idx="1">
            <a:schemeClr val="dk1"/>
          </a:lnRef>
          <a:fillRef idx="0">
            <a:schemeClr val="dk1"/>
          </a:fillRef>
          <a:effectRef idx="0">
            <a:schemeClr val="dk1"/>
          </a:effectRef>
          <a:fontRef idx="minor">
            <a:schemeClr val="tx1"/>
          </a:fontRef>
        </p:style>
      </p:cxnSp>
      <p:sp>
        <p:nvSpPr>
          <p:cNvPr id="73" name="Text Box 15">
            <a:extLst>
              <a:ext uri="{FF2B5EF4-FFF2-40B4-BE49-F238E27FC236}">
                <a16:creationId xmlns:a16="http://schemas.microsoft.com/office/drawing/2014/main" id="{45EF17D8-D358-B9F1-7B0E-B323A24C23E8}"/>
              </a:ext>
            </a:extLst>
          </p:cNvPr>
          <p:cNvSpPr txBox="1">
            <a:spLocks noChangeArrowheads="1"/>
          </p:cNvSpPr>
          <p:nvPr/>
        </p:nvSpPr>
        <p:spPr bwMode="auto">
          <a:xfrm>
            <a:off x="3581439" y="2889115"/>
            <a:ext cx="2891172" cy="145958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b="0" i="0" u="none" strike="noStrike" cap="none" normalizeH="0" baseline="0" dirty="0">
                <a:ln>
                  <a:noFill/>
                </a:ln>
                <a:solidFill>
                  <a:schemeClr val="tx1"/>
                </a:solidFill>
                <a:effectLst/>
                <a:latin typeface="+mn-ea"/>
              </a:rPr>
              <a:t>b</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dirty="0">
                <a:latin typeface="+mn-ea"/>
              </a:rPr>
              <a:t>c</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②</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③○○技術の開発・実証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2/3,1/2,1/3]</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④○○技術の開発・実証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1/3]</a:t>
            </a: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75" name="Text Box 14">
            <a:extLst>
              <a:ext uri="{FF2B5EF4-FFF2-40B4-BE49-F238E27FC236}">
                <a16:creationId xmlns:a16="http://schemas.microsoft.com/office/drawing/2014/main" id="{BE012223-90BB-8E40-8B76-20572CD3869D}"/>
              </a:ext>
            </a:extLst>
          </p:cNvPr>
          <p:cNvSpPr txBox="1">
            <a:spLocks noChangeArrowheads="1"/>
          </p:cNvSpPr>
          <p:nvPr/>
        </p:nvSpPr>
        <p:spPr bwMode="auto">
          <a:xfrm>
            <a:off x="3581438" y="4801840"/>
            <a:ext cx="2298538" cy="85979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b="0" i="0" u="none" strike="noStrike" cap="none" normalizeH="0" baseline="0" dirty="0">
                <a:ln>
                  <a:noFill/>
                </a:ln>
                <a:solidFill>
                  <a:schemeClr val="tx1"/>
                </a:solidFill>
                <a:effectLst/>
                <a:latin typeface="+mn-ea"/>
              </a:rPr>
              <a:t>b</a:t>
            </a:r>
            <a:r>
              <a:rPr kumimoji="0" lang="ja-JP" altLang="en-US" sz="1000" b="0" i="0" u="none" strike="noStrike" cap="none" normalizeH="0" baseline="0" dirty="0">
                <a:ln>
                  <a:noFill/>
                </a:ln>
                <a:solidFill>
                  <a:schemeClr val="tx1"/>
                </a:solidFill>
                <a:effectLst/>
                <a:latin typeface="+mn-ea"/>
              </a:rPr>
              <a:t>○○技術評価法開発</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76" name="Line 19">
            <a:extLst>
              <a:ext uri="{FF2B5EF4-FFF2-40B4-BE49-F238E27FC236}">
                <a16:creationId xmlns:a16="http://schemas.microsoft.com/office/drawing/2014/main" id="{BE6F3CC4-444E-49C4-800C-25318F546D38}"/>
              </a:ext>
            </a:extLst>
          </p:cNvPr>
          <p:cNvSpPr>
            <a:spLocks noChangeShapeType="1"/>
          </p:cNvSpPr>
          <p:nvPr/>
        </p:nvSpPr>
        <p:spPr bwMode="auto">
          <a:xfrm>
            <a:off x="4583832" y="4287085"/>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77" name="Text Box 10">
            <a:extLst>
              <a:ext uri="{FF2B5EF4-FFF2-40B4-BE49-F238E27FC236}">
                <a16:creationId xmlns:a16="http://schemas.microsoft.com/office/drawing/2014/main" id="{E6CCBEA0-4735-AEAF-9D76-A056C3F22FD0}"/>
              </a:ext>
            </a:extLst>
          </p:cNvPr>
          <p:cNvSpPr txBox="1">
            <a:spLocks noChangeArrowheads="1"/>
          </p:cNvSpPr>
          <p:nvPr/>
        </p:nvSpPr>
        <p:spPr bwMode="auto">
          <a:xfrm>
            <a:off x="6368592" y="2049516"/>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補助</a:t>
            </a:r>
            <a:endParaRPr kumimoji="0" lang="ja-JP" altLang="ja-JP" sz="1050" b="0" i="0" u="none" strike="noStrike" cap="none" normalizeH="0" baseline="0" dirty="0">
              <a:ln>
                <a:noFill/>
              </a:ln>
              <a:solidFill>
                <a:schemeClr val="tx1"/>
              </a:solidFill>
              <a:effectLst/>
              <a:latin typeface="+mn-ea"/>
            </a:endParaRPr>
          </a:p>
        </p:txBody>
      </p:sp>
      <p:sp>
        <p:nvSpPr>
          <p:cNvPr id="78" name="Text Box 10">
            <a:extLst>
              <a:ext uri="{FF2B5EF4-FFF2-40B4-BE49-F238E27FC236}">
                <a16:creationId xmlns:a16="http://schemas.microsoft.com/office/drawing/2014/main" id="{2104E699-1D61-1B72-B75D-780C9CCFC60D}"/>
              </a:ext>
            </a:extLst>
          </p:cNvPr>
          <p:cNvSpPr txBox="1">
            <a:spLocks noChangeArrowheads="1"/>
          </p:cNvSpPr>
          <p:nvPr/>
        </p:nvSpPr>
        <p:spPr bwMode="auto">
          <a:xfrm>
            <a:off x="3977209" y="4453506"/>
            <a:ext cx="534615"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79" name="正方形/長方形 78">
            <a:extLst>
              <a:ext uri="{FF2B5EF4-FFF2-40B4-BE49-F238E27FC236}">
                <a16:creationId xmlns:a16="http://schemas.microsoft.com/office/drawing/2014/main" id="{97ADDE24-7D64-7411-D44E-843282914E10}"/>
              </a:ext>
            </a:extLst>
          </p:cNvPr>
          <p:cNvSpPr/>
          <p:nvPr/>
        </p:nvSpPr>
        <p:spPr>
          <a:xfrm>
            <a:off x="3503711" y="2693058"/>
            <a:ext cx="5690439" cy="3058216"/>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80" name="Text Box 14">
            <a:extLst>
              <a:ext uri="{FF2B5EF4-FFF2-40B4-BE49-F238E27FC236}">
                <a16:creationId xmlns:a16="http://schemas.microsoft.com/office/drawing/2014/main" id="{43A3F721-4895-B20B-7D0D-C4AE6050815E}"/>
              </a:ext>
            </a:extLst>
          </p:cNvPr>
          <p:cNvSpPr txBox="1">
            <a:spLocks noChangeArrowheads="1"/>
          </p:cNvSpPr>
          <p:nvPr/>
        </p:nvSpPr>
        <p:spPr bwMode="auto">
          <a:xfrm>
            <a:off x="1863210" y="4294756"/>
            <a:ext cx="1438059" cy="7900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＜うち○億円＞</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⑤○○標準化検討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81" name="Line 19">
            <a:extLst>
              <a:ext uri="{FF2B5EF4-FFF2-40B4-BE49-F238E27FC236}">
                <a16:creationId xmlns:a16="http://schemas.microsoft.com/office/drawing/2014/main" id="{4C67B1A2-3357-BFB2-BCBF-69A56F305753}"/>
              </a:ext>
            </a:extLst>
          </p:cNvPr>
          <p:cNvSpPr>
            <a:spLocks noChangeShapeType="1"/>
          </p:cNvSpPr>
          <p:nvPr/>
        </p:nvSpPr>
        <p:spPr bwMode="auto">
          <a:xfrm>
            <a:off x="2696647" y="3810343"/>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2" name="Text Box 10">
            <a:extLst>
              <a:ext uri="{FF2B5EF4-FFF2-40B4-BE49-F238E27FC236}">
                <a16:creationId xmlns:a16="http://schemas.microsoft.com/office/drawing/2014/main" id="{59115BAE-8B46-DAAA-3B8D-B6055678CE2D}"/>
              </a:ext>
            </a:extLst>
          </p:cNvPr>
          <p:cNvSpPr txBox="1">
            <a:spLocks noChangeArrowheads="1"/>
          </p:cNvSpPr>
          <p:nvPr/>
        </p:nvSpPr>
        <p:spPr bwMode="auto">
          <a:xfrm>
            <a:off x="1970171" y="3981668"/>
            <a:ext cx="76947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共同実施</a:t>
            </a:r>
            <a:endParaRPr kumimoji="0" lang="ja-JP" altLang="ja-JP" sz="1050" b="0" i="0" u="none" strike="noStrike" cap="none" normalizeH="0" baseline="0" dirty="0">
              <a:ln>
                <a:noFill/>
              </a:ln>
              <a:solidFill>
                <a:schemeClr val="tx1"/>
              </a:solidFill>
              <a:effectLst/>
              <a:latin typeface="+mn-ea"/>
            </a:endParaRPr>
          </a:p>
        </p:txBody>
      </p:sp>
      <p:sp>
        <p:nvSpPr>
          <p:cNvPr id="83" name="Text Box 14">
            <a:extLst>
              <a:ext uri="{FF2B5EF4-FFF2-40B4-BE49-F238E27FC236}">
                <a16:creationId xmlns:a16="http://schemas.microsoft.com/office/drawing/2014/main" id="{6EBA3739-210F-6ED0-6EF2-254D997C8171}"/>
              </a:ext>
            </a:extLst>
          </p:cNvPr>
          <p:cNvSpPr txBox="1">
            <a:spLocks noChangeArrowheads="1"/>
          </p:cNvSpPr>
          <p:nvPr/>
        </p:nvSpPr>
        <p:spPr bwMode="auto">
          <a:xfrm>
            <a:off x="5949251" y="4801840"/>
            <a:ext cx="2451005" cy="85979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endParaRPr kumimoji="0" lang="en-US" altLang="ja-JP"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　②</a:t>
            </a:r>
            <a:r>
              <a:rPr kumimoji="0" lang="en-US" altLang="ja-JP" sz="1000" b="0" i="0" u="none" strike="noStrike" cap="none" normalizeH="0" baseline="0" dirty="0">
                <a:ln>
                  <a:noFill/>
                </a:ln>
                <a:solidFill>
                  <a:schemeClr val="tx1"/>
                </a:solidFill>
                <a:effectLst/>
                <a:latin typeface="+mn-ea"/>
              </a:rPr>
              <a:t>a</a:t>
            </a:r>
            <a:r>
              <a:rPr kumimoji="0" lang="ja-JP" altLang="en-US" sz="1000" b="0" i="0" u="none" strike="noStrike" cap="none" normalizeH="0" baseline="0" dirty="0">
                <a:ln>
                  <a:noFill/>
                </a:ln>
                <a:solidFill>
                  <a:schemeClr val="tx1"/>
                </a:solidFill>
                <a:effectLst/>
                <a:latin typeface="+mn-ea"/>
              </a:rPr>
              <a:t>○○技術評価法開発</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84" name="Line 19">
            <a:extLst>
              <a:ext uri="{FF2B5EF4-FFF2-40B4-BE49-F238E27FC236}">
                <a16:creationId xmlns:a16="http://schemas.microsoft.com/office/drawing/2014/main" id="{9B56F720-D34A-BF0B-3C55-F83BF4B5625F}"/>
              </a:ext>
            </a:extLst>
          </p:cNvPr>
          <p:cNvSpPr>
            <a:spLocks noChangeShapeType="1"/>
          </p:cNvSpPr>
          <p:nvPr/>
        </p:nvSpPr>
        <p:spPr bwMode="auto">
          <a:xfrm>
            <a:off x="6091866" y="4272806"/>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5" name="Text Box 10">
            <a:extLst>
              <a:ext uri="{FF2B5EF4-FFF2-40B4-BE49-F238E27FC236}">
                <a16:creationId xmlns:a16="http://schemas.microsoft.com/office/drawing/2014/main" id="{8B0C2816-A04F-3A15-DF41-39558FF65B7B}"/>
              </a:ext>
            </a:extLst>
          </p:cNvPr>
          <p:cNvSpPr txBox="1">
            <a:spLocks noChangeArrowheads="1"/>
          </p:cNvSpPr>
          <p:nvPr/>
        </p:nvSpPr>
        <p:spPr bwMode="auto">
          <a:xfrm>
            <a:off x="6183565" y="4399904"/>
            <a:ext cx="74989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a:t>
            </a:r>
            <a:endParaRPr kumimoji="0" lang="ja-JP" altLang="ja-JP" sz="1050" b="0" i="0" u="none" strike="noStrike" cap="none" normalizeH="0" baseline="0" dirty="0">
              <a:ln>
                <a:noFill/>
              </a:ln>
              <a:solidFill>
                <a:schemeClr val="tx1"/>
              </a:solidFill>
              <a:effectLst/>
              <a:latin typeface="+mn-ea"/>
            </a:endParaRPr>
          </a:p>
        </p:txBody>
      </p:sp>
      <p:sp>
        <p:nvSpPr>
          <p:cNvPr id="86" name="Text Box 15">
            <a:extLst>
              <a:ext uri="{FF2B5EF4-FFF2-40B4-BE49-F238E27FC236}">
                <a16:creationId xmlns:a16="http://schemas.microsoft.com/office/drawing/2014/main" id="{4FF68F5B-60B4-5C41-0F95-BE4340FA5E99}"/>
              </a:ext>
            </a:extLst>
          </p:cNvPr>
          <p:cNvSpPr txBox="1">
            <a:spLocks noChangeArrowheads="1"/>
          </p:cNvSpPr>
          <p:nvPr/>
        </p:nvSpPr>
        <p:spPr bwMode="auto">
          <a:xfrm>
            <a:off x="6514214" y="2886624"/>
            <a:ext cx="2623087" cy="128595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中小</a:t>
            </a:r>
            <a:r>
              <a:rPr kumimoji="0" lang="en-US" altLang="ja-JP" sz="1000" b="0" i="0" u="none" strike="noStrike" cap="none" normalizeH="0" baseline="0" dirty="0">
                <a:ln>
                  <a:noFill/>
                </a:ln>
                <a:solidFill>
                  <a:schemeClr val="tx1"/>
                </a:solidFill>
                <a:effectLst/>
                <a:latin typeface="+mn-ea"/>
              </a:rPr>
              <a:t>)</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＜○億円</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○億円＞</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①</a:t>
            </a:r>
            <a:r>
              <a:rPr kumimoji="0" lang="en-US" altLang="ja-JP" sz="1000" dirty="0">
                <a:latin typeface="+mn-ea"/>
              </a:rPr>
              <a:t>c</a:t>
            </a:r>
            <a:r>
              <a:rPr kumimoji="0" lang="ja-JP" altLang="en-US" sz="1000" b="0" i="0" u="none" strike="noStrike" cap="none" normalizeH="0" baseline="0" dirty="0">
                <a:ln>
                  <a:noFill/>
                </a:ln>
                <a:solidFill>
                  <a:schemeClr val="tx1"/>
                </a:solidFill>
                <a:effectLst/>
                <a:latin typeface="+mn-ea"/>
              </a:rPr>
              <a:t>○○技術の開発・実証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③○○技術の開発・実証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2/3,1/2]</a:t>
            </a: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④○○技術の開発・実証</a:t>
            </a: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補助率</a:t>
            </a:r>
            <a:r>
              <a:rPr kumimoji="0" lang="en-US" altLang="ja-JP" sz="1000" b="0" i="0" u="none" strike="noStrike" cap="none" normalizeH="0" baseline="0" dirty="0">
                <a:ln>
                  <a:noFill/>
                </a:ln>
                <a:solidFill>
                  <a:schemeClr val="tx1"/>
                </a:solidFill>
                <a:effectLst/>
                <a:latin typeface="+mn-ea"/>
              </a:rPr>
              <a:t>1/2]</a:t>
            </a:r>
          </a:p>
        </p:txBody>
      </p:sp>
      <p:sp>
        <p:nvSpPr>
          <p:cNvPr id="6" name="Text Box 8">
            <a:extLst>
              <a:ext uri="{FF2B5EF4-FFF2-40B4-BE49-F238E27FC236}">
                <a16:creationId xmlns:a16="http://schemas.microsoft.com/office/drawing/2014/main" id="{D6C408D1-EFFE-F958-48DB-D2D5DCD16261}"/>
              </a:ext>
            </a:extLst>
          </p:cNvPr>
          <p:cNvSpPr txBox="1">
            <a:spLocks noChangeArrowheads="1"/>
          </p:cNvSpPr>
          <p:nvPr/>
        </p:nvSpPr>
        <p:spPr bwMode="auto">
          <a:xfrm>
            <a:off x="62582" y="661957"/>
            <a:ext cx="2519657" cy="939585"/>
          </a:xfrm>
          <a:prstGeom prst="rect">
            <a:avLst/>
          </a:prstGeom>
          <a:noFill/>
          <a:ln w="9525">
            <a:no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 提案名</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■代表提案者（研究開発責任者）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・所属・役職・氏名</a:t>
            </a:r>
            <a:endParaRPr kumimoji="0" lang="en-US" altLang="ja-JP" sz="900" u="sng" dirty="0">
              <a:latin typeface="+mn-ea"/>
            </a:endParaRPr>
          </a:p>
          <a:p>
            <a:pPr algn="just"/>
            <a:r>
              <a:rPr lang="ja-JP" altLang="en-US" sz="900" dirty="0">
                <a:latin typeface="+mn-ea"/>
              </a:rPr>
              <a:t>■参画機関数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補助先数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再委託</a:t>
            </a:r>
            <a:r>
              <a:rPr lang="en-US" altLang="ja-JP" sz="900" dirty="0">
                <a:latin typeface="+mn-ea"/>
              </a:rPr>
              <a:t>/</a:t>
            </a:r>
            <a:r>
              <a:rPr lang="ja-JP" altLang="en-US" sz="900" dirty="0">
                <a:latin typeface="+mn-ea"/>
              </a:rPr>
              <a:t>共同研究先数：○○）　</a:t>
            </a:r>
            <a:endParaRPr lang="en-US" altLang="ja-JP" sz="900" dirty="0">
              <a:latin typeface="+mn-ea"/>
            </a:endParaRPr>
          </a:p>
        </p:txBody>
      </p:sp>
      <p:sp>
        <p:nvSpPr>
          <p:cNvPr id="2" name="Rectangle 57">
            <a:extLst>
              <a:ext uri="{FF2B5EF4-FFF2-40B4-BE49-F238E27FC236}">
                <a16:creationId xmlns:a16="http://schemas.microsoft.com/office/drawing/2014/main" id="{568FC29C-D9D9-07FB-4BAC-FF412A360387}"/>
              </a:ext>
            </a:extLst>
          </p:cNvPr>
          <p:cNvSpPr/>
          <p:nvPr/>
        </p:nvSpPr>
        <p:spPr>
          <a:xfrm>
            <a:off x="5661996" y="124639"/>
            <a:ext cx="6381144" cy="158324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・役割分担が明確になるように作成してください。本ページ又は次ページの体制図イメージを用いてください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・提案全体の責任者の所属・役職・氏名を記載してください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・予算額は提案する</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事業期間の機関合計を記載してください。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＜委託事業＞　委託先：契約額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再委託先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共同実施先：委託先から再委託先等に渡す予算額</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＜補助事業＞　補助先：自己負担込み額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負担額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共同研究先：補助先から委託先等に渡す予算額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・協力機関とは、</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予算を使わずに提案内容の成果創出に関わる機関のことです。</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0413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0BC3256F-3AAA-C859-652F-9CA1BFC0C373}"/>
              </a:ext>
            </a:extLst>
          </p:cNvPr>
          <p:cNvSpPr>
            <a:spLocks noGrp="1"/>
          </p:cNvSpPr>
          <p:nvPr>
            <p:ph type="subTitle" idx="1"/>
          </p:nvPr>
        </p:nvSpPr>
        <p:spPr>
          <a:xfrm>
            <a:off x="1271464" y="3886203"/>
            <a:ext cx="9505056" cy="1198985"/>
          </a:xfrm>
        </p:spPr>
        <p:txBody>
          <a:bodyPr anchor="ctr">
            <a:normAutofit/>
          </a:bodyPr>
          <a:lstStyle/>
          <a:p>
            <a:pPr algn="l"/>
            <a:r>
              <a:rPr lang="ja-JP" altLang="en-US" dirty="0"/>
              <a:t>代表提案者：＊＊</a:t>
            </a:r>
            <a:r>
              <a:rPr lang="en-US" altLang="ja-JP" dirty="0"/>
              <a:t>(</a:t>
            </a:r>
            <a:r>
              <a:rPr lang="ja-JP" altLang="en-US" dirty="0"/>
              <a:t>株</a:t>
            </a:r>
            <a:r>
              <a:rPr lang="en-US" altLang="ja-JP" dirty="0"/>
              <a:t>)</a:t>
            </a:r>
          </a:p>
          <a:p>
            <a:pPr algn="l"/>
            <a:r>
              <a:rPr lang="ja-JP" altLang="en-US" dirty="0"/>
              <a:t>共同提案者：＊＊</a:t>
            </a:r>
            <a:r>
              <a:rPr lang="en-US" altLang="ja-JP" dirty="0"/>
              <a:t>(</a:t>
            </a:r>
            <a:r>
              <a:rPr lang="ja-JP" altLang="en-US" dirty="0"/>
              <a:t>株</a:t>
            </a:r>
            <a:r>
              <a:rPr lang="en-US" altLang="ja-JP" dirty="0"/>
              <a:t>)</a:t>
            </a:r>
            <a:r>
              <a:rPr lang="ja-JP" altLang="en-US" dirty="0"/>
              <a:t>、＊＊研究所、＊＊大学</a:t>
            </a:r>
            <a:endParaRPr lang="en-US" altLang="ja-JP" dirty="0"/>
          </a:p>
        </p:txBody>
      </p:sp>
      <p:sp>
        <p:nvSpPr>
          <p:cNvPr id="5" name="タイトル 4">
            <a:extLst>
              <a:ext uri="{FF2B5EF4-FFF2-40B4-BE49-F238E27FC236}">
                <a16:creationId xmlns:a16="http://schemas.microsoft.com/office/drawing/2014/main" id="{1259F768-4C32-A81F-2730-C42FC8DD7438}"/>
              </a:ext>
            </a:extLst>
          </p:cNvPr>
          <p:cNvSpPr>
            <a:spLocks noGrp="1"/>
          </p:cNvSpPr>
          <p:nvPr>
            <p:ph type="ctrTitle"/>
          </p:nvPr>
        </p:nvSpPr>
        <p:spPr/>
        <p:txBody>
          <a:bodyPr/>
          <a:lstStyle/>
          <a:p>
            <a:r>
              <a:rPr lang="ja-JP" altLang="en-US" dirty="0"/>
              <a:t>バイオものづくり革命推進事業</a:t>
            </a:r>
            <a:br>
              <a:rPr lang="en-US" altLang="ja-JP" dirty="0"/>
            </a:br>
            <a:r>
              <a:rPr lang="ja-JP" altLang="en-US" dirty="0"/>
              <a:t>「＊＊＊＊＊＊＊＊＊＊＊＊＊＊＊＊＊＊」</a:t>
            </a:r>
          </a:p>
        </p:txBody>
      </p:sp>
      <p:sp>
        <p:nvSpPr>
          <p:cNvPr id="6" name="正方形/長方形 5">
            <a:extLst>
              <a:ext uri="{FF2B5EF4-FFF2-40B4-BE49-F238E27FC236}">
                <a16:creationId xmlns:a16="http://schemas.microsoft.com/office/drawing/2014/main" id="{59C46759-3334-B6C8-B310-38DB122F1A2F}"/>
              </a:ext>
            </a:extLst>
          </p:cNvPr>
          <p:cNvSpPr/>
          <p:nvPr/>
        </p:nvSpPr>
        <p:spPr>
          <a:xfrm>
            <a:off x="371364" y="2420888"/>
            <a:ext cx="1800200" cy="657778"/>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提案者が設定する研究開発提案名を記載してください</a:t>
            </a:r>
          </a:p>
        </p:txBody>
      </p:sp>
      <p:sp>
        <p:nvSpPr>
          <p:cNvPr id="7" name="テキスト ボックス 6">
            <a:extLst>
              <a:ext uri="{FF2B5EF4-FFF2-40B4-BE49-F238E27FC236}">
                <a16:creationId xmlns:a16="http://schemas.microsoft.com/office/drawing/2014/main" id="{9E677B86-0F8C-4A9B-3619-C15A652539B6}"/>
              </a:ext>
            </a:extLst>
          </p:cNvPr>
          <p:cNvSpPr txBox="1"/>
          <p:nvPr/>
        </p:nvSpPr>
        <p:spPr>
          <a:xfrm>
            <a:off x="24105" y="77728"/>
            <a:ext cx="1656184" cy="307777"/>
          </a:xfrm>
          <a:prstGeom prst="rect">
            <a:avLst/>
          </a:prstGeom>
          <a:noFill/>
          <a:ln>
            <a:noFill/>
          </a:ln>
        </p:spPr>
        <p:txBody>
          <a:bodyPr wrap="square" rtlCol="0" anchor="ctr">
            <a:spAutoFit/>
          </a:bodyPr>
          <a:lstStyle/>
          <a:p>
            <a:pPr algn="ctr"/>
            <a:r>
              <a:rPr lang="ja-JP" altLang="en-US" sz="1400" u="sng" dirty="0">
                <a:latin typeface="+mn-ea"/>
              </a:rPr>
              <a:t>提案プレゼン資料</a:t>
            </a:r>
          </a:p>
        </p:txBody>
      </p:sp>
      <p:sp>
        <p:nvSpPr>
          <p:cNvPr id="9" name="正方形/長方形 8">
            <a:extLst>
              <a:ext uri="{FF2B5EF4-FFF2-40B4-BE49-F238E27FC236}">
                <a16:creationId xmlns:a16="http://schemas.microsoft.com/office/drawing/2014/main" id="{6E0B7159-D187-FFD2-2996-C5278220DBE4}"/>
              </a:ext>
            </a:extLst>
          </p:cNvPr>
          <p:cNvSpPr/>
          <p:nvPr/>
        </p:nvSpPr>
        <p:spPr>
          <a:xfrm>
            <a:off x="10007294" y="5060184"/>
            <a:ext cx="1524611" cy="1198985"/>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＜研究開発項目＞　</a:t>
            </a:r>
            <a:endParaRPr lang="en-US" altLang="ja-JP" sz="1200" dirty="0">
              <a:solidFill>
                <a:schemeClr val="accent5">
                  <a:lumMod val="75000"/>
                </a:schemeClr>
              </a:solidFill>
            </a:endParaRPr>
          </a:p>
          <a:p>
            <a:r>
              <a:rPr lang="ja-JP" altLang="en-US" sz="1200" dirty="0">
                <a:solidFill>
                  <a:schemeClr val="accent5">
                    <a:lumMod val="75000"/>
                  </a:schemeClr>
                </a:solidFill>
              </a:rPr>
              <a:t>①</a:t>
            </a:r>
            <a:r>
              <a:rPr lang="en-US" altLang="ja-JP" sz="1200" dirty="0">
                <a:solidFill>
                  <a:schemeClr val="accent5">
                    <a:lumMod val="75000"/>
                  </a:schemeClr>
                </a:solidFill>
              </a:rPr>
              <a:t>a</a:t>
            </a:r>
            <a:r>
              <a:rPr lang="ja-JP" altLang="en-US" sz="1200" dirty="0">
                <a:solidFill>
                  <a:schemeClr val="accent5">
                    <a:lumMod val="75000"/>
                  </a:schemeClr>
                </a:solidFill>
              </a:rPr>
              <a:t>、①</a:t>
            </a:r>
            <a:r>
              <a:rPr lang="en-US" altLang="ja-JP" sz="1200" dirty="0">
                <a:solidFill>
                  <a:schemeClr val="accent5">
                    <a:lumMod val="75000"/>
                  </a:schemeClr>
                </a:solidFill>
              </a:rPr>
              <a:t>b</a:t>
            </a:r>
            <a:r>
              <a:rPr lang="ja-JP" altLang="en-US" sz="1200" dirty="0">
                <a:solidFill>
                  <a:schemeClr val="accent5">
                    <a:lumMod val="75000"/>
                  </a:schemeClr>
                </a:solidFill>
              </a:rPr>
              <a:t>、①</a:t>
            </a:r>
            <a:r>
              <a:rPr lang="en-US" altLang="ja-JP" sz="1200" dirty="0">
                <a:solidFill>
                  <a:schemeClr val="accent5">
                    <a:lumMod val="75000"/>
                  </a:schemeClr>
                </a:solidFill>
              </a:rPr>
              <a:t>c</a:t>
            </a:r>
          </a:p>
          <a:p>
            <a:r>
              <a:rPr lang="ja-JP" altLang="en-US" sz="1200" dirty="0">
                <a:solidFill>
                  <a:schemeClr val="accent5">
                    <a:lumMod val="75000"/>
                  </a:schemeClr>
                </a:solidFill>
              </a:rPr>
              <a:t>②</a:t>
            </a:r>
            <a:r>
              <a:rPr lang="en-US" altLang="ja-JP" sz="1200" dirty="0">
                <a:solidFill>
                  <a:schemeClr val="accent5">
                    <a:lumMod val="75000"/>
                  </a:schemeClr>
                </a:solidFill>
              </a:rPr>
              <a:t>a</a:t>
            </a:r>
            <a:r>
              <a:rPr lang="ja-JP" altLang="en-US" sz="1200" dirty="0">
                <a:solidFill>
                  <a:schemeClr val="accent5">
                    <a:lumMod val="75000"/>
                  </a:schemeClr>
                </a:solidFill>
              </a:rPr>
              <a:t>、②</a:t>
            </a:r>
            <a:r>
              <a:rPr lang="en-US" altLang="ja-JP" sz="1200" dirty="0">
                <a:solidFill>
                  <a:schemeClr val="accent5">
                    <a:lumMod val="75000"/>
                  </a:schemeClr>
                </a:solidFill>
              </a:rPr>
              <a:t>b</a:t>
            </a:r>
          </a:p>
          <a:p>
            <a:r>
              <a:rPr lang="ja-JP" altLang="en-US" sz="1200" dirty="0">
                <a:solidFill>
                  <a:schemeClr val="accent5">
                    <a:lumMod val="75000"/>
                  </a:schemeClr>
                </a:solidFill>
              </a:rPr>
              <a:t>③</a:t>
            </a:r>
            <a:endParaRPr lang="en-US" altLang="ja-JP" sz="1200" dirty="0">
              <a:solidFill>
                <a:schemeClr val="accent5">
                  <a:lumMod val="75000"/>
                </a:schemeClr>
              </a:solidFill>
            </a:endParaRPr>
          </a:p>
          <a:p>
            <a:r>
              <a:rPr lang="ja-JP" altLang="en-US" sz="1200" dirty="0">
                <a:solidFill>
                  <a:schemeClr val="accent5">
                    <a:lumMod val="75000"/>
                  </a:schemeClr>
                </a:solidFill>
              </a:rPr>
              <a:t>④</a:t>
            </a:r>
            <a:endParaRPr lang="en-US" altLang="ja-JP" sz="1200" dirty="0">
              <a:solidFill>
                <a:schemeClr val="accent5">
                  <a:lumMod val="75000"/>
                </a:schemeClr>
              </a:solidFill>
            </a:endParaRPr>
          </a:p>
          <a:p>
            <a:r>
              <a:rPr lang="ja-JP" altLang="en-US" sz="1200" dirty="0">
                <a:solidFill>
                  <a:schemeClr val="accent5">
                    <a:lumMod val="75000"/>
                  </a:schemeClr>
                </a:solidFill>
              </a:rPr>
              <a:t>⑤</a:t>
            </a:r>
          </a:p>
        </p:txBody>
      </p:sp>
      <p:sp>
        <p:nvSpPr>
          <p:cNvPr id="11" name="字幕 2">
            <a:extLst>
              <a:ext uri="{FF2B5EF4-FFF2-40B4-BE49-F238E27FC236}">
                <a16:creationId xmlns:a16="http://schemas.microsoft.com/office/drawing/2014/main" id="{F613DCED-B78D-2146-2C36-FC5ED68819F5}"/>
              </a:ext>
            </a:extLst>
          </p:cNvPr>
          <p:cNvSpPr txBox="1">
            <a:spLocks/>
          </p:cNvSpPr>
          <p:nvPr/>
        </p:nvSpPr>
        <p:spPr>
          <a:xfrm>
            <a:off x="1271464" y="5085184"/>
            <a:ext cx="9505056" cy="936104"/>
          </a:xfrm>
          <a:prstGeom prst="rect">
            <a:avLst/>
          </a:prstGeom>
        </p:spPr>
        <p:txBody>
          <a:bodyPr vert="horz" lIns="91440" tIns="45720" rIns="91440" bIns="45720" rtlCol="0" anchor="ctr">
            <a:normAutofit/>
          </a:bodyPr>
          <a:lstStyle>
            <a:lvl1pPr marL="0" indent="0" algn="ctr" defTabSz="914400" rtl="0" eaLnBrk="1" latinLnBrk="0" hangingPunct="1">
              <a:spcBef>
                <a:spcPct val="20000"/>
              </a:spcBef>
              <a:buFont typeface="Arial" panose="020B0604020202020204" pitchFamily="34" charset="0"/>
              <a:buNone/>
              <a:defRPr kumimoji="1" sz="2000" kern="1200" baseline="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spcBef>
                <a:spcPct val="20000"/>
              </a:spcBef>
              <a:buFont typeface="Arial" panose="020B0604020202020204" pitchFamily="34" charset="0"/>
              <a:buNone/>
              <a:defRPr kumimoji="1" sz="2000" kern="1200" baseline="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spcBef>
                <a:spcPct val="20000"/>
              </a:spcBef>
              <a:buFont typeface="Arial" panose="020B0604020202020204" pitchFamily="34" charset="0"/>
              <a:buNone/>
              <a:defRPr kumimoji="1" sz="1800" kern="1200" baseline="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spcBef>
                <a:spcPct val="20000"/>
              </a:spcBef>
              <a:buFont typeface="Arial" panose="020B0604020202020204" pitchFamily="34" charset="0"/>
              <a:buNone/>
              <a:defRPr kumimoji="1" sz="1600" kern="1200" baseline="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spcBef>
                <a:spcPct val="20000"/>
              </a:spcBef>
              <a:buFont typeface="Arial" panose="020B0604020202020204" pitchFamily="34" charset="0"/>
              <a:buNone/>
              <a:defRPr kumimoji="1" sz="1600" kern="1200" baseline="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1600" dirty="0"/>
              <a:t>　＜提案類型＞　類型〇</a:t>
            </a:r>
            <a:endParaRPr lang="en-US" altLang="ja-JP" sz="1600" dirty="0"/>
          </a:p>
          <a:p>
            <a:pPr algn="l"/>
            <a:r>
              <a:rPr lang="ja-JP" altLang="en-US" sz="1600" dirty="0"/>
              <a:t>　＜研究開発項目＞　記載例　</a:t>
            </a:r>
            <a:r>
              <a:rPr lang="en-US" altLang="ja-JP" sz="1600" dirty="0"/>
              <a:t>①a</a:t>
            </a:r>
            <a:r>
              <a:rPr lang="ja-JP" altLang="en-US" sz="1600" dirty="0"/>
              <a:t>、①</a:t>
            </a:r>
            <a:r>
              <a:rPr lang="en-US" altLang="ja-JP" sz="1600" dirty="0"/>
              <a:t>b</a:t>
            </a:r>
            <a:r>
              <a:rPr lang="ja-JP" altLang="en-US" sz="1600" dirty="0"/>
              <a:t>、①</a:t>
            </a:r>
            <a:r>
              <a:rPr lang="en-US" altLang="ja-JP" sz="1600" dirty="0"/>
              <a:t>c</a:t>
            </a:r>
            <a:r>
              <a:rPr lang="ja-JP" altLang="en-US" sz="1600" dirty="0"/>
              <a:t>、</a:t>
            </a:r>
            <a:r>
              <a:rPr lang="en-US" altLang="ja-JP" sz="1600" dirty="0"/>
              <a:t>②a</a:t>
            </a:r>
            <a:r>
              <a:rPr lang="ja-JP" altLang="en-US" sz="1600" dirty="0"/>
              <a:t>、</a:t>
            </a:r>
            <a:r>
              <a:rPr lang="en-US" altLang="ja-JP" sz="1600" dirty="0"/>
              <a:t>③</a:t>
            </a:r>
            <a:r>
              <a:rPr lang="ja-JP" altLang="en-US" sz="1600" dirty="0"/>
              <a:t>、</a:t>
            </a:r>
            <a:r>
              <a:rPr lang="en-US" altLang="ja-JP" sz="1600" dirty="0"/>
              <a:t>④</a:t>
            </a:r>
            <a:r>
              <a:rPr lang="ja-JP" altLang="en-US" sz="1600" dirty="0"/>
              <a:t>、</a:t>
            </a:r>
            <a:r>
              <a:rPr lang="en-US" altLang="ja-JP" sz="1600" dirty="0"/>
              <a:t>⑤</a:t>
            </a:r>
            <a:endParaRPr lang="ja-JP" altLang="en-US" sz="1600" dirty="0"/>
          </a:p>
        </p:txBody>
      </p:sp>
      <p:sp>
        <p:nvSpPr>
          <p:cNvPr id="12" name="テキスト ボックス 11">
            <a:extLst>
              <a:ext uri="{FF2B5EF4-FFF2-40B4-BE49-F238E27FC236}">
                <a16:creationId xmlns:a16="http://schemas.microsoft.com/office/drawing/2014/main" id="{F84D9479-92F9-C293-78F0-628356266749}"/>
              </a:ext>
            </a:extLst>
          </p:cNvPr>
          <p:cNvSpPr txBox="1"/>
          <p:nvPr/>
        </p:nvSpPr>
        <p:spPr>
          <a:xfrm>
            <a:off x="6312024" y="192329"/>
            <a:ext cx="5534645"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87311" indent="-87311">
              <a:buFont typeface="Arial" pitchFamily="34" charset="0"/>
              <a:buChar char="•"/>
            </a:pPr>
            <a:r>
              <a:rPr lang="ja-JP" altLang="en-US" sz="1200" i="1" dirty="0">
                <a:solidFill>
                  <a:srgbClr val="0000FF"/>
                </a:solidFill>
              </a:rPr>
              <a:t>本フォーマットに従い、提案する研究開発の説明資料を作成してください。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表などは必要に応じて行列を追加してください。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プレゼン資料として図表を用いてわかりやすく説明してください。</a:t>
            </a:r>
            <a:endParaRPr lang="en-US" altLang="ja-JP" sz="1200" i="1" dirty="0">
              <a:solidFill>
                <a:srgbClr val="0000FF"/>
              </a:solidFill>
            </a:endParaRPr>
          </a:p>
          <a:p>
            <a:pPr marL="87311" indent="-87311">
              <a:buFont typeface="Arial" pitchFamily="34" charset="0"/>
              <a:buChar char="•"/>
            </a:pPr>
            <a:r>
              <a:rPr lang="ja-JP" altLang="en-US" sz="1200" i="1" dirty="0">
                <a:solidFill>
                  <a:srgbClr val="0000FF"/>
                </a:solidFill>
              </a:rPr>
              <a:t>完成時は青字の説明書きを削除してください。</a:t>
            </a:r>
          </a:p>
        </p:txBody>
      </p:sp>
      <p:sp>
        <p:nvSpPr>
          <p:cNvPr id="13" name="テキスト ボックス 12">
            <a:extLst>
              <a:ext uri="{FF2B5EF4-FFF2-40B4-BE49-F238E27FC236}">
                <a16:creationId xmlns:a16="http://schemas.microsoft.com/office/drawing/2014/main" id="{83BDC84D-7A06-D71B-2E64-0D8F11AAAC64}"/>
              </a:ext>
            </a:extLst>
          </p:cNvPr>
          <p:cNvSpPr txBox="1"/>
          <p:nvPr/>
        </p:nvSpPr>
        <p:spPr>
          <a:xfrm>
            <a:off x="1991544" y="3752767"/>
            <a:ext cx="7632848" cy="27699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87311" indent="-87311">
              <a:buFont typeface="Arial" pitchFamily="34" charset="0"/>
              <a:buChar char="•"/>
            </a:pPr>
            <a:r>
              <a:rPr lang="ja-JP" altLang="en-US" sz="1200" i="1" dirty="0">
                <a:solidFill>
                  <a:srgbClr val="0000FF"/>
                </a:solidFill>
              </a:rPr>
              <a:t>表紙には、委託事業における再委託先</a:t>
            </a:r>
            <a:r>
              <a:rPr lang="en-US" altLang="ja-JP" sz="1200" i="1" dirty="0">
                <a:solidFill>
                  <a:srgbClr val="0000FF"/>
                </a:solidFill>
              </a:rPr>
              <a:t>/</a:t>
            </a:r>
            <a:r>
              <a:rPr lang="ja-JP" altLang="en-US" sz="1200" i="1" dirty="0">
                <a:solidFill>
                  <a:srgbClr val="0000FF"/>
                </a:solidFill>
              </a:rPr>
              <a:t>共同実施先、補助事業における委託先</a:t>
            </a:r>
            <a:r>
              <a:rPr lang="en-US" altLang="ja-JP" sz="1200" i="1" dirty="0">
                <a:solidFill>
                  <a:srgbClr val="0000FF"/>
                </a:solidFill>
              </a:rPr>
              <a:t>/</a:t>
            </a:r>
            <a:r>
              <a:rPr lang="ja-JP" altLang="en-US" sz="1200" i="1" dirty="0">
                <a:solidFill>
                  <a:srgbClr val="0000FF"/>
                </a:solidFill>
              </a:rPr>
              <a:t>共同研究先は記載不要です</a:t>
            </a:r>
          </a:p>
        </p:txBody>
      </p:sp>
      <p:sp>
        <p:nvSpPr>
          <p:cNvPr id="17" name="正方形/長方形 16">
            <a:extLst>
              <a:ext uri="{FF2B5EF4-FFF2-40B4-BE49-F238E27FC236}">
                <a16:creationId xmlns:a16="http://schemas.microsoft.com/office/drawing/2014/main" id="{0E68E24F-92DC-BC83-F261-5ADBF3F038C2}"/>
              </a:ext>
            </a:extLst>
          </p:cNvPr>
          <p:cNvSpPr/>
          <p:nvPr/>
        </p:nvSpPr>
        <p:spPr>
          <a:xfrm>
            <a:off x="8496944" y="5060184"/>
            <a:ext cx="1127448" cy="1577240"/>
          </a:xfrm>
          <a:prstGeom prst="rect">
            <a:avLst/>
          </a:prstGeom>
          <a:ln w="12700">
            <a:solidFill>
              <a:schemeClr val="accent5">
                <a:lumMod val="90000"/>
              </a:schemeClr>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solidFill>
                  <a:schemeClr val="accent5">
                    <a:lumMod val="75000"/>
                  </a:schemeClr>
                </a:solidFill>
              </a:rPr>
              <a:t>＜提案類型＞</a:t>
            </a:r>
            <a:endParaRPr lang="en-US" altLang="ja-JP" sz="1200" dirty="0">
              <a:solidFill>
                <a:schemeClr val="accent5">
                  <a:lumMod val="75000"/>
                </a:schemeClr>
              </a:solidFill>
            </a:endParaRPr>
          </a:p>
          <a:p>
            <a:r>
              <a:rPr lang="ja-JP" altLang="en-US" sz="1200" dirty="0">
                <a:solidFill>
                  <a:schemeClr val="accent5">
                    <a:lumMod val="75000"/>
                  </a:schemeClr>
                </a:solidFill>
              </a:rPr>
              <a:t>類型</a:t>
            </a:r>
            <a:r>
              <a:rPr lang="en-US" altLang="ja-JP" sz="1200" dirty="0">
                <a:solidFill>
                  <a:schemeClr val="accent5">
                    <a:lumMod val="75000"/>
                  </a:schemeClr>
                </a:solidFill>
              </a:rPr>
              <a:t>1</a:t>
            </a:r>
          </a:p>
          <a:p>
            <a:r>
              <a:rPr lang="ja-JP" altLang="en-US" sz="1200" dirty="0">
                <a:solidFill>
                  <a:schemeClr val="accent5">
                    <a:lumMod val="75000"/>
                  </a:schemeClr>
                </a:solidFill>
              </a:rPr>
              <a:t>類型</a:t>
            </a:r>
            <a:r>
              <a:rPr lang="en-US" altLang="ja-JP" sz="1200" dirty="0">
                <a:solidFill>
                  <a:schemeClr val="accent5">
                    <a:lumMod val="75000"/>
                  </a:schemeClr>
                </a:solidFill>
              </a:rPr>
              <a:t>2</a:t>
            </a:r>
          </a:p>
          <a:p>
            <a:r>
              <a:rPr lang="ja-JP" altLang="en-US" sz="1200" dirty="0">
                <a:solidFill>
                  <a:schemeClr val="accent5">
                    <a:lumMod val="75000"/>
                  </a:schemeClr>
                </a:solidFill>
              </a:rPr>
              <a:t>類型</a:t>
            </a:r>
            <a:r>
              <a:rPr lang="en-US" altLang="ja-JP" sz="1200" dirty="0">
                <a:solidFill>
                  <a:schemeClr val="accent5">
                    <a:lumMod val="75000"/>
                  </a:schemeClr>
                </a:solidFill>
              </a:rPr>
              <a:t>3</a:t>
            </a:r>
          </a:p>
          <a:p>
            <a:r>
              <a:rPr lang="ja-JP" altLang="en-US" sz="1200" dirty="0">
                <a:solidFill>
                  <a:schemeClr val="accent5">
                    <a:lumMod val="75000"/>
                  </a:schemeClr>
                </a:solidFill>
              </a:rPr>
              <a:t>類型</a:t>
            </a:r>
            <a:r>
              <a:rPr lang="en-US" altLang="ja-JP" sz="1200" dirty="0">
                <a:solidFill>
                  <a:schemeClr val="accent5">
                    <a:lumMod val="75000"/>
                  </a:schemeClr>
                </a:solidFill>
              </a:rPr>
              <a:t>4</a:t>
            </a:r>
          </a:p>
          <a:p>
            <a:r>
              <a:rPr lang="ja-JP" altLang="en-US" sz="1200" dirty="0">
                <a:solidFill>
                  <a:schemeClr val="accent5">
                    <a:lumMod val="75000"/>
                  </a:schemeClr>
                </a:solidFill>
              </a:rPr>
              <a:t>類型</a:t>
            </a:r>
            <a:r>
              <a:rPr lang="en-US" altLang="ja-JP" sz="1200" dirty="0">
                <a:solidFill>
                  <a:schemeClr val="accent5">
                    <a:lumMod val="75000"/>
                  </a:schemeClr>
                </a:solidFill>
              </a:rPr>
              <a:t>5</a:t>
            </a:r>
          </a:p>
          <a:p>
            <a:r>
              <a:rPr lang="ja-JP" altLang="en-US" sz="1200" dirty="0">
                <a:solidFill>
                  <a:schemeClr val="accent5">
                    <a:lumMod val="75000"/>
                  </a:schemeClr>
                </a:solidFill>
              </a:rPr>
              <a:t>類型</a:t>
            </a:r>
            <a:r>
              <a:rPr lang="en-US" altLang="ja-JP" sz="1200" dirty="0">
                <a:solidFill>
                  <a:schemeClr val="accent5">
                    <a:lumMod val="75000"/>
                  </a:schemeClr>
                </a:solidFill>
              </a:rPr>
              <a:t>6</a:t>
            </a:r>
          </a:p>
        </p:txBody>
      </p:sp>
      <p:sp>
        <p:nvSpPr>
          <p:cNvPr id="18" name="スライド番号プレースホルダー 3">
            <a:extLst>
              <a:ext uri="{FF2B5EF4-FFF2-40B4-BE49-F238E27FC236}">
                <a16:creationId xmlns:a16="http://schemas.microsoft.com/office/drawing/2014/main" id="{B6214898-E9CA-6572-9724-268D77FC5647}"/>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2</a:t>
            </a:fld>
            <a:endParaRPr kumimoji="1" lang="ja-JP" altLang="en-US"/>
          </a:p>
        </p:txBody>
      </p:sp>
    </p:spTree>
    <p:extLst>
      <p:ext uri="{BB962C8B-B14F-4D97-AF65-F5344CB8AC3E}">
        <p14:creationId xmlns:p14="http://schemas.microsoft.com/office/powerpoint/2010/main" val="443754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29</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4" name="Text Box 6">
            <a:extLst>
              <a:ext uri="{FF2B5EF4-FFF2-40B4-BE49-F238E27FC236}">
                <a16:creationId xmlns:a16="http://schemas.microsoft.com/office/drawing/2014/main" id="{84519D6E-EB6B-33C6-65AA-B959032FDF1B}"/>
              </a:ext>
            </a:extLst>
          </p:cNvPr>
          <p:cNvSpPr txBox="1">
            <a:spLocks noChangeArrowheads="1"/>
          </p:cNvSpPr>
          <p:nvPr/>
        </p:nvSpPr>
        <p:spPr bwMode="auto">
          <a:xfrm>
            <a:off x="5314189" y="1069548"/>
            <a:ext cx="1041118" cy="351756"/>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sz="1400" dirty="0">
                <a:latin typeface="+mn-ea"/>
                <a:ea typeface="+mn-ea"/>
              </a:rPr>
              <a:t>ＮＥＤＯ</a:t>
            </a:r>
            <a:endParaRPr lang="ja-JP" altLang="ja-JP" sz="1400" dirty="0">
              <a:latin typeface="+mn-ea"/>
              <a:ea typeface="+mn-ea"/>
            </a:endParaRPr>
          </a:p>
        </p:txBody>
      </p:sp>
      <p:sp>
        <p:nvSpPr>
          <p:cNvPr id="14" name="Line 12">
            <a:extLst>
              <a:ext uri="{FF2B5EF4-FFF2-40B4-BE49-F238E27FC236}">
                <a16:creationId xmlns:a16="http://schemas.microsoft.com/office/drawing/2014/main" id="{C49B36D3-AF48-0BF8-03A0-F0A13EE48583}"/>
              </a:ext>
            </a:extLst>
          </p:cNvPr>
          <p:cNvSpPr>
            <a:spLocks noChangeShapeType="1"/>
          </p:cNvSpPr>
          <p:nvPr/>
        </p:nvSpPr>
        <p:spPr bwMode="auto">
          <a:xfrm flipH="1">
            <a:off x="1757983" y="1735732"/>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6" name="Line 13">
            <a:extLst>
              <a:ext uri="{FF2B5EF4-FFF2-40B4-BE49-F238E27FC236}">
                <a16:creationId xmlns:a16="http://schemas.microsoft.com/office/drawing/2014/main" id="{EE7245DE-B7CC-D70A-ECB5-94F63DF74937}"/>
              </a:ext>
            </a:extLst>
          </p:cNvPr>
          <p:cNvSpPr>
            <a:spLocks noChangeShapeType="1"/>
          </p:cNvSpPr>
          <p:nvPr/>
        </p:nvSpPr>
        <p:spPr bwMode="auto">
          <a:xfrm flipV="1">
            <a:off x="1757982" y="1732300"/>
            <a:ext cx="8676031" cy="124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8" name="Text Box 15">
            <a:extLst>
              <a:ext uri="{FF2B5EF4-FFF2-40B4-BE49-F238E27FC236}">
                <a16:creationId xmlns:a16="http://schemas.microsoft.com/office/drawing/2014/main" id="{F5600196-7FE0-FF38-EAF9-17F9DE23D4E1}"/>
              </a:ext>
            </a:extLst>
          </p:cNvPr>
          <p:cNvSpPr txBox="1">
            <a:spLocks noChangeArrowheads="1"/>
          </p:cNvSpPr>
          <p:nvPr/>
        </p:nvSpPr>
        <p:spPr bwMode="auto">
          <a:xfrm>
            <a:off x="754629" y="2398977"/>
            <a:ext cx="1940416"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①</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○○技術の開発・評価</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6" name="Text Box 14">
            <a:extLst>
              <a:ext uri="{FF2B5EF4-FFF2-40B4-BE49-F238E27FC236}">
                <a16:creationId xmlns:a16="http://schemas.microsoft.com/office/drawing/2014/main" id="{8BAC756B-42E6-36C6-37B1-D3867AF34D0C}"/>
              </a:ext>
            </a:extLst>
          </p:cNvPr>
          <p:cNvSpPr txBox="1">
            <a:spLocks noChangeArrowheads="1"/>
          </p:cNvSpPr>
          <p:nvPr/>
        </p:nvSpPr>
        <p:spPr bwMode="auto">
          <a:xfrm>
            <a:off x="775333" y="3803531"/>
            <a:ext cx="1263032" cy="83036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①○○技術評価</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7" name="Line 19">
            <a:extLst>
              <a:ext uri="{FF2B5EF4-FFF2-40B4-BE49-F238E27FC236}">
                <a16:creationId xmlns:a16="http://schemas.microsoft.com/office/drawing/2014/main" id="{23F3BD4D-9FFE-28AE-1742-E258FE35EC93}"/>
              </a:ext>
            </a:extLst>
          </p:cNvPr>
          <p:cNvSpPr>
            <a:spLocks noChangeShapeType="1"/>
          </p:cNvSpPr>
          <p:nvPr/>
        </p:nvSpPr>
        <p:spPr bwMode="auto">
          <a:xfrm>
            <a:off x="1608769" y="3339980"/>
            <a:ext cx="0" cy="4426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0" name="Text Box 10">
            <a:extLst>
              <a:ext uri="{FF2B5EF4-FFF2-40B4-BE49-F238E27FC236}">
                <a16:creationId xmlns:a16="http://schemas.microsoft.com/office/drawing/2014/main" id="{76DAF28A-03D5-9BFC-7758-CD1A8601BEFF}"/>
              </a:ext>
            </a:extLst>
          </p:cNvPr>
          <p:cNvSpPr txBox="1">
            <a:spLocks noChangeArrowheads="1"/>
          </p:cNvSpPr>
          <p:nvPr/>
        </p:nvSpPr>
        <p:spPr bwMode="auto">
          <a:xfrm>
            <a:off x="1326417" y="1886540"/>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0" name="Text Box 10">
            <a:extLst>
              <a:ext uri="{FF2B5EF4-FFF2-40B4-BE49-F238E27FC236}">
                <a16:creationId xmlns:a16="http://schemas.microsoft.com/office/drawing/2014/main" id="{3794B4C6-08E5-0D1B-66B5-405B13348746}"/>
              </a:ext>
            </a:extLst>
          </p:cNvPr>
          <p:cNvSpPr txBox="1">
            <a:spLocks noChangeArrowheads="1"/>
          </p:cNvSpPr>
          <p:nvPr/>
        </p:nvSpPr>
        <p:spPr bwMode="auto">
          <a:xfrm>
            <a:off x="1020417" y="3490856"/>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a:t>
            </a:r>
            <a:endParaRPr kumimoji="0" lang="ja-JP" altLang="ja-JP" sz="1050" b="0" i="0" u="none" strike="noStrike" cap="none" normalizeH="0" baseline="0" dirty="0">
              <a:ln>
                <a:noFill/>
              </a:ln>
              <a:solidFill>
                <a:schemeClr val="tx1"/>
              </a:solidFill>
              <a:effectLst/>
              <a:latin typeface="+mn-ea"/>
            </a:endParaRPr>
          </a:p>
        </p:txBody>
      </p:sp>
      <p:sp>
        <p:nvSpPr>
          <p:cNvPr id="63" name="Text Box 14">
            <a:extLst>
              <a:ext uri="{FF2B5EF4-FFF2-40B4-BE49-F238E27FC236}">
                <a16:creationId xmlns:a16="http://schemas.microsoft.com/office/drawing/2014/main" id="{42FFEE86-1C77-6B50-EBF3-340555448897}"/>
              </a:ext>
            </a:extLst>
          </p:cNvPr>
          <p:cNvSpPr txBox="1">
            <a:spLocks noChangeArrowheads="1"/>
          </p:cNvSpPr>
          <p:nvPr/>
        </p:nvSpPr>
        <p:spPr bwMode="auto">
          <a:xfrm>
            <a:off x="2829406" y="5503419"/>
            <a:ext cx="6424799" cy="507439"/>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＜協力機関＞</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r>
              <a:rPr kumimoji="0" lang="ja-JP" altLang="en-US" sz="1000" dirty="0">
                <a:latin typeface="+mn-ea"/>
              </a:rPr>
              <a:t>○○株式会社</a:t>
            </a:r>
            <a:r>
              <a:rPr kumimoji="0" lang="ja-JP" altLang="en-US" sz="1000" b="0" i="0" u="none" strike="noStrike" cap="none" normalizeH="0" baseline="0" dirty="0">
                <a:ln>
                  <a:noFill/>
                </a:ln>
                <a:solidFill>
                  <a:schemeClr val="tx1"/>
                </a:solidFill>
                <a:effectLst/>
                <a:latin typeface="+mn-ea"/>
              </a:rPr>
              <a:t>（例：各技術のユーザ企業）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・役割：成果の実装検証の場の提供、○○・・・。</a:t>
            </a:r>
            <a:r>
              <a:rPr kumimoji="0" lang="ja-JP" altLang="en-US" sz="1000" dirty="0">
                <a:latin typeface="+mn-ea"/>
              </a:rPr>
              <a:t>ユーザニーズから見た性能・コスト等のスペック</a:t>
            </a:r>
            <a:r>
              <a:rPr kumimoji="0" lang="ja-JP" altLang="en-US" sz="1000" b="0" i="0" u="none" strike="noStrike" cap="none" normalizeH="0" baseline="0" dirty="0">
                <a:ln>
                  <a:noFill/>
                </a:ln>
                <a:solidFill>
                  <a:schemeClr val="tx1"/>
                </a:solidFill>
                <a:effectLst/>
                <a:latin typeface="+mn-ea"/>
              </a:rPr>
              <a:t>検証</a:t>
            </a:r>
            <a:endParaRPr kumimoji="0" lang="ja-JP" altLang="ja-JP" sz="1800" b="0" i="0" u="none" strike="noStrike" cap="none" normalizeH="0" baseline="0" dirty="0">
              <a:ln>
                <a:noFill/>
              </a:ln>
              <a:solidFill>
                <a:schemeClr val="tx1"/>
              </a:solidFill>
              <a:effectLst/>
              <a:latin typeface="+mn-ea"/>
            </a:endParaRPr>
          </a:p>
        </p:txBody>
      </p:sp>
      <p:sp>
        <p:nvSpPr>
          <p:cNvPr id="66" name="Line 2">
            <a:extLst>
              <a:ext uri="{FF2B5EF4-FFF2-40B4-BE49-F238E27FC236}">
                <a16:creationId xmlns:a16="http://schemas.microsoft.com/office/drawing/2014/main" id="{2F1B27DF-F902-D9F6-0CAA-AEB13ADD724D}"/>
              </a:ext>
            </a:extLst>
          </p:cNvPr>
          <p:cNvSpPr>
            <a:spLocks noChangeShapeType="1"/>
          </p:cNvSpPr>
          <p:nvPr/>
        </p:nvSpPr>
        <p:spPr bwMode="auto">
          <a:xfrm rot="16200000">
            <a:off x="5743938" y="5324345"/>
            <a:ext cx="397634"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7" name="Text Box 10">
            <a:extLst>
              <a:ext uri="{FF2B5EF4-FFF2-40B4-BE49-F238E27FC236}">
                <a16:creationId xmlns:a16="http://schemas.microsoft.com/office/drawing/2014/main" id="{D7D13CEA-F44A-5109-119C-531B554BF1C8}"/>
              </a:ext>
            </a:extLst>
          </p:cNvPr>
          <p:cNvSpPr txBox="1">
            <a:spLocks noChangeArrowheads="1"/>
          </p:cNvSpPr>
          <p:nvPr/>
        </p:nvSpPr>
        <p:spPr bwMode="auto">
          <a:xfrm>
            <a:off x="6096000" y="5264940"/>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協力、検証</a:t>
            </a:r>
            <a:endParaRPr kumimoji="0" lang="ja-JP" altLang="ja-JP" sz="1050" b="0" i="0" u="none" strike="noStrike" cap="none" normalizeH="0" baseline="0" dirty="0">
              <a:ln>
                <a:noFill/>
              </a:ln>
              <a:solidFill>
                <a:schemeClr val="tx1"/>
              </a:solidFill>
              <a:effectLst/>
              <a:latin typeface="+mn-ea"/>
            </a:endParaRPr>
          </a:p>
        </p:txBody>
      </p:sp>
      <p:cxnSp>
        <p:nvCxnSpPr>
          <p:cNvPr id="70" name="直線コネクタ 69">
            <a:extLst>
              <a:ext uri="{FF2B5EF4-FFF2-40B4-BE49-F238E27FC236}">
                <a16:creationId xmlns:a16="http://schemas.microsoft.com/office/drawing/2014/main" id="{34E8454E-4A53-A90E-AEDF-722C7ED328EB}"/>
              </a:ext>
            </a:extLst>
          </p:cNvPr>
          <p:cNvCxnSpPr>
            <a:cxnSpLocks/>
          </p:cNvCxnSpPr>
          <p:nvPr/>
        </p:nvCxnSpPr>
        <p:spPr>
          <a:xfrm>
            <a:off x="5865869" y="1432599"/>
            <a:ext cx="7188" cy="295300"/>
          </a:xfrm>
          <a:prstGeom prst="line">
            <a:avLst/>
          </a:prstGeom>
        </p:spPr>
        <p:style>
          <a:lnRef idx="1">
            <a:schemeClr val="dk1"/>
          </a:lnRef>
          <a:fillRef idx="0">
            <a:schemeClr val="dk1"/>
          </a:fillRef>
          <a:effectRef idx="0">
            <a:schemeClr val="dk1"/>
          </a:effectRef>
          <a:fontRef idx="minor">
            <a:schemeClr val="tx1"/>
          </a:fontRef>
        </p:style>
      </p:cxnSp>
      <p:sp>
        <p:nvSpPr>
          <p:cNvPr id="77" name="Text Box 10">
            <a:extLst>
              <a:ext uri="{FF2B5EF4-FFF2-40B4-BE49-F238E27FC236}">
                <a16:creationId xmlns:a16="http://schemas.microsoft.com/office/drawing/2014/main" id="{E6CCBEA0-4735-AEAF-9D76-A056C3F22FD0}"/>
              </a:ext>
            </a:extLst>
          </p:cNvPr>
          <p:cNvSpPr txBox="1">
            <a:spLocks noChangeArrowheads="1"/>
          </p:cNvSpPr>
          <p:nvPr/>
        </p:nvSpPr>
        <p:spPr bwMode="auto">
          <a:xfrm>
            <a:off x="3139552" y="1886539"/>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補助</a:t>
            </a:r>
            <a:endParaRPr kumimoji="0" lang="ja-JP" altLang="ja-JP" sz="1050" b="0" i="0" u="none" strike="noStrike" cap="none" normalizeH="0" baseline="0" dirty="0">
              <a:ln>
                <a:noFill/>
              </a:ln>
              <a:solidFill>
                <a:schemeClr val="tx1"/>
              </a:solidFill>
              <a:effectLst/>
              <a:latin typeface="+mn-ea"/>
            </a:endParaRPr>
          </a:p>
        </p:txBody>
      </p:sp>
      <p:sp>
        <p:nvSpPr>
          <p:cNvPr id="83" name="Text Box 14">
            <a:extLst>
              <a:ext uri="{FF2B5EF4-FFF2-40B4-BE49-F238E27FC236}">
                <a16:creationId xmlns:a16="http://schemas.microsoft.com/office/drawing/2014/main" id="{6EBA3739-210F-6ED0-6EF2-254D997C8171}"/>
              </a:ext>
            </a:extLst>
          </p:cNvPr>
          <p:cNvSpPr txBox="1">
            <a:spLocks noChangeArrowheads="1"/>
          </p:cNvSpPr>
          <p:nvPr/>
        </p:nvSpPr>
        <p:spPr bwMode="auto">
          <a:xfrm>
            <a:off x="4585273" y="4110795"/>
            <a:ext cx="1701742" cy="99878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②</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○○技術評価法開発</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84" name="Line 19">
            <a:extLst>
              <a:ext uri="{FF2B5EF4-FFF2-40B4-BE49-F238E27FC236}">
                <a16:creationId xmlns:a16="http://schemas.microsoft.com/office/drawing/2014/main" id="{9B56F720-D34A-BF0B-3C55-F83BF4B5625F}"/>
              </a:ext>
            </a:extLst>
          </p:cNvPr>
          <p:cNvSpPr>
            <a:spLocks noChangeShapeType="1"/>
          </p:cNvSpPr>
          <p:nvPr/>
        </p:nvSpPr>
        <p:spPr bwMode="auto">
          <a:xfrm>
            <a:off x="5406410" y="3631981"/>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5" name="Text Box 10">
            <a:extLst>
              <a:ext uri="{FF2B5EF4-FFF2-40B4-BE49-F238E27FC236}">
                <a16:creationId xmlns:a16="http://schemas.microsoft.com/office/drawing/2014/main" id="{8B0C2816-A04F-3A15-DF41-39558FF65B7B}"/>
              </a:ext>
            </a:extLst>
          </p:cNvPr>
          <p:cNvSpPr txBox="1">
            <a:spLocks noChangeArrowheads="1"/>
          </p:cNvSpPr>
          <p:nvPr/>
        </p:nvSpPr>
        <p:spPr bwMode="auto">
          <a:xfrm>
            <a:off x="5498109" y="3759079"/>
            <a:ext cx="74989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a:t>
            </a:r>
            <a:endParaRPr kumimoji="0" lang="ja-JP" altLang="ja-JP" sz="1050" b="0" i="0" u="none" strike="noStrike" cap="none" normalizeH="0" baseline="0" dirty="0">
              <a:ln>
                <a:noFill/>
              </a:ln>
              <a:solidFill>
                <a:schemeClr val="tx1"/>
              </a:solidFill>
              <a:effectLst/>
              <a:latin typeface="+mn-ea"/>
            </a:endParaRPr>
          </a:p>
        </p:txBody>
      </p:sp>
      <p:sp>
        <p:nvSpPr>
          <p:cNvPr id="2" name="Text Box 15">
            <a:extLst>
              <a:ext uri="{FF2B5EF4-FFF2-40B4-BE49-F238E27FC236}">
                <a16:creationId xmlns:a16="http://schemas.microsoft.com/office/drawing/2014/main" id="{FAACE6DF-9840-439F-A84E-317A1C3D0256}"/>
              </a:ext>
            </a:extLst>
          </p:cNvPr>
          <p:cNvSpPr txBox="1">
            <a:spLocks noChangeArrowheads="1"/>
          </p:cNvSpPr>
          <p:nvPr/>
        </p:nvSpPr>
        <p:spPr bwMode="auto">
          <a:xfrm>
            <a:off x="2802278" y="2384542"/>
            <a:ext cx="1701742" cy="139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b="0" i="0" u="none" strike="noStrike" cap="none" normalizeH="0" baseline="0" dirty="0">
                <a:ln>
                  <a:noFill/>
                </a:ln>
                <a:effectLst/>
                <a:latin typeface="+mn-ea"/>
              </a:rPr>
              <a:t>b</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dirty="0">
                <a:latin typeface="+mn-ea"/>
              </a:rPr>
              <a:t>c</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3" name="Text Box 14">
            <a:extLst>
              <a:ext uri="{FF2B5EF4-FFF2-40B4-BE49-F238E27FC236}">
                <a16:creationId xmlns:a16="http://schemas.microsoft.com/office/drawing/2014/main" id="{3E125164-25B4-6E29-B851-F862FC88E4CD}"/>
              </a:ext>
            </a:extLst>
          </p:cNvPr>
          <p:cNvSpPr txBox="1">
            <a:spLocks noChangeArrowheads="1"/>
          </p:cNvSpPr>
          <p:nvPr/>
        </p:nvSpPr>
        <p:spPr bwMode="auto">
          <a:xfrm>
            <a:off x="2793675" y="4108573"/>
            <a:ext cx="1577182" cy="101695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大</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①</a:t>
            </a:r>
            <a:r>
              <a:rPr kumimoji="0" lang="en-US" altLang="ja-JP" sz="1000" b="0" i="0" u="none" strike="noStrike" cap="none" normalizeH="0" baseline="0" dirty="0">
                <a:ln>
                  <a:noFill/>
                </a:ln>
                <a:effectLst/>
                <a:latin typeface="+mn-ea"/>
              </a:rPr>
              <a:t>b</a:t>
            </a:r>
            <a:r>
              <a:rPr kumimoji="0" lang="ja-JP" altLang="en-US" sz="1000" b="0" i="0" u="none" strike="noStrike" cap="none" normalizeH="0" baseline="0" dirty="0">
                <a:ln>
                  <a:noFill/>
                </a:ln>
                <a:effectLst/>
                <a:latin typeface="+mn-ea"/>
              </a:rPr>
              <a:t>○○技術評価法開発</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8" name="Line 19">
            <a:extLst>
              <a:ext uri="{FF2B5EF4-FFF2-40B4-BE49-F238E27FC236}">
                <a16:creationId xmlns:a16="http://schemas.microsoft.com/office/drawing/2014/main" id="{36CB04E7-A16F-ABC4-DC36-CB8718DA7740}"/>
              </a:ext>
            </a:extLst>
          </p:cNvPr>
          <p:cNvSpPr>
            <a:spLocks noChangeShapeType="1"/>
          </p:cNvSpPr>
          <p:nvPr/>
        </p:nvSpPr>
        <p:spPr bwMode="auto">
          <a:xfrm>
            <a:off x="3613487" y="3782667"/>
            <a:ext cx="0" cy="32590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0" name="Text Box 10">
            <a:extLst>
              <a:ext uri="{FF2B5EF4-FFF2-40B4-BE49-F238E27FC236}">
                <a16:creationId xmlns:a16="http://schemas.microsoft.com/office/drawing/2014/main" id="{E340E8E8-0546-3345-7772-3D6148C1F2DB}"/>
              </a:ext>
            </a:extLst>
          </p:cNvPr>
          <p:cNvSpPr txBox="1">
            <a:spLocks noChangeArrowheads="1"/>
          </p:cNvSpPr>
          <p:nvPr/>
        </p:nvSpPr>
        <p:spPr bwMode="auto">
          <a:xfrm>
            <a:off x="3078872" y="3819620"/>
            <a:ext cx="534615"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11" name="Text Box 15">
            <a:extLst>
              <a:ext uri="{FF2B5EF4-FFF2-40B4-BE49-F238E27FC236}">
                <a16:creationId xmlns:a16="http://schemas.microsoft.com/office/drawing/2014/main" id="{62D3280A-17D9-58C1-94E5-1E0A11D56DAE}"/>
              </a:ext>
            </a:extLst>
          </p:cNvPr>
          <p:cNvSpPr txBox="1">
            <a:spLocks noChangeArrowheads="1"/>
          </p:cNvSpPr>
          <p:nvPr/>
        </p:nvSpPr>
        <p:spPr bwMode="auto">
          <a:xfrm>
            <a:off x="4585272" y="2384543"/>
            <a:ext cx="1701742" cy="1237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②</a:t>
            </a:r>
            <a:r>
              <a:rPr kumimoji="0" lang="en-US" altLang="ja-JP" sz="1000" b="0" i="0" u="none" strike="noStrike" cap="none" normalizeH="0" baseline="0" dirty="0">
                <a:ln>
                  <a:noFill/>
                </a:ln>
                <a:effectLst/>
                <a:latin typeface="+mn-ea"/>
              </a:rPr>
              <a:t>a</a:t>
            </a:r>
            <a:r>
              <a:rPr kumimoji="0" lang="ja-JP" altLang="en-US" sz="1000" b="0" i="0" u="none" strike="noStrike" cap="none" normalizeH="0" baseline="0" dirty="0">
                <a:ln>
                  <a:noFill/>
                </a:ln>
                <a:effectLst/>
                <a:latin typeface="+mn-ea"/>
              </a:rPr>
              <a:t>○○技術の開発・実証</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1/2]</a:t>
            </a:r>
            <a:r>
              <a:rPr kumimoji="0" lang="ja-JP" altLang="en-US" sz="1000" b="0" i="0" u="none" strike="noStrike" cap="none" normalizeH="0" baseline="0" dirty="0">
                <a:ln>
                  <a:noFill/>
                </a:ln>
                <a:effectLst/>
                <a:latin typeface="+mn-ea"/>
              </a:rPr>
              <a:t> </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19" name="Text Box 15">
            <a:extLst>
              <a:ext uri="{FF2B5EF4-FFF2-40B4-BE49-F238E27FC236}">
                <a16:creationId xmlns:a16="http://schemas.microsoft.com/office/drawing/2014/main" id="{05C8C662-9A34-939D-9B8E-F723E94C4408}"/>
              </a:ext>
            </a:extLst>
          </p:cNvPr>
          <p:cNvSpPr txBox="1">
            <a:spLocks noChangeArrowheads="1"/>
          </p:cNvSpPr>
          <p:nvPr/>
        </p:nvSpPr>
        <p:spPr bwMode="auto">
          <a:xfrm>
            <a:off x="6355307" y="2384542"/>
            <a:ext cx="1701742" cy="16265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③○○技術の開発・実証</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-1</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2/3]</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-2</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dirty="0">
                <a:latin typeface="+mn-ea"/>
              </a:rPr>
              <a:t>1</a:t>
            </a:r>
            <a:r>
              <a:rPr kumimoji="0" lang="en-US" altLang="ja-JP" sz="1000" b="0" i="0" u="none" strike="noStrike" cap="none" normalizeH="0" baseline="0" dirty="0">
                <a:ln>
                  <a:noFill/>
                </a:ln>
                <a:effectLst/>
                <a:latin typeface="+mn-ea"/>
              </a:rPr>
              <a:t>/2]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③</a:t>
            </a:r>
            <a:r>
              <a:rPr kumimoji="0" lang="en-US" altLang="ja-JP" sz="1000" b="0" i="0" u="none" strike="noStrike" cap="none" normalizeH="0" baseline="0" dirty="0">
                <a:ln>
                  <a:noFill/>
                </a:ln>
                <a:effectLst/>
                <a:latin typeface="+mn-ea"/>
              </a:rPr>
              <a:t>-3</a:t>
            </a:r>
            <a:r>
              <a:rPr kumimoji="0" lang="ja-JP" altLang="en-US" sz="1000" b="0" i="0" u="none" strike="noStrike" cap="none" normalizeH="0" baseline="0" dirty="0">
                <a:ln>
                  <a:noFill/>
                </a:ln>
                <a:effectLst/>
                <a:latin typeface="+mn-ea"/>
              </a:rPr>
              <a:t>＊＊＊</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dirty="0">
                <a:latin typeface="+mn-ea"/>
              </a:rPr>
              <a:t>1</a:t>
            </a:r>
            <a:r>
              <a:rPr kumimoji="0" lang="en-US" altLang="ja-JP" sz="1000" b="0" i="0" u="none" strike="noStrike" cap="none" normalizeH="0" baseline="0" dirty="0">
                <a:ln>
                  <a:noFill/>
                </a:ln>
                <a:effectLst/>
                <a:latin typeface="+mn-ea"/>
              </a:rPr>
              <a:t>/3]</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 ○億円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endParaRPr kumimoji="0" lang="en-US" altLang="ja-JP" sz="1000" b="0" i="0" u="none" strike="noStrike" cap="none" normalizeH="0" baseline="0" dirty="0">
              <a:ln>
                <a:noFill/>
              </a:ln>
              <a:effectLst/>
              <a:latin typeface="+mn-ea"/>
            </a:endParaRPr>
          </a:p>
        </p:txBody>
      </p:sp>
      <p:sp>
        <p:nvSpPr>
          <p:cNvPr id="20" name="Text Box 15">
            <a:extLst>
              <a:ext uri="{FF2B5EF4-FFF2-40B4-BE49-F238E27FC236}">
                <a16:creationId xmlns:a16="http://schemas.microsoft.com/office/drawing/2014/main" id="{1B5C8672-BEE9-2CFD-3744-0927508C870F}"/>
              </a:ext>
            </a:extLst>
          </p:cNvPr>
          <p:cNvSpPr txBox="1">
            <a:spLocks noChangeArrowheads="1"/>
          </p:cNvSpPr>
          <p:nvPr/>
        </p:nvSpPr>
        <p:spPr bwMode="auto">
          <a:xfrm>
            <a:off x="8125342" y="2379426"/>
            <a:ext cx="1643949" cy="123740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④○○技術の開発・実証</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補助率</a:t>
            </a:r>
            <a:r>
              <a:rPr kumimoji="0" lang="en-US" altLang="ja-JP" sz="1000" b="0" i="0" u="none" strike="noStrike" cap="none" normalizeH="0" baseline="0" dirty="0">
                <a:ln>
                  <a:noFill/>
                </a:ln>
                <a:effectLst/>
                <a:latin typeface="+mn-ea"/>
              </a:rPr>
              <a:t>1/2]</a:t>
            </a: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p:txBody>
      </p:sp>
      <p:sp>
        <p:nvSpPr>
          <p:cNvPr id="22" name="Text Box 15">
            <a:extLst>
              <a:ext uri="{FF2B5EF4-FFF2-40B4-BE49-F238E27FC236}">
                <a16:creationId xmlns:a16="http://schemas.microsoft.com/office/drawing/2014/main" id="{833DD414-7DB6-6EF7-9BC6-7AC373FC4618}"/>
              </a:ext>
            </a:extLst>
          </p:cNvPr>
          <p:cNvSpPr txBox="1">
            <a:spLocks noChangeArrowheads="1"/>
          </p:cNvSpPr>
          <p:nvPr/>
        </p:nvSpPr>
        <p:spPr bwMode="auto">
          <a:xfrm>
            <a:off x="9838909" y="2381552"/>
            <a:ext cx="1438060"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株式会社</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⑤○○標準化検討</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8" name="Text Box 14">
            <a:extLst>
              <a:ext uri="{FF2B5EF4-FFF2-40B4-BE49-F238E27FC236}">
                <a16:creationId xmlns:a16="http://schemas.microsoft.com/office/drawing/2014/main" id="{E5452553-3742-7774-7375-EAA0611858DF}"/>
              </a:ext>
            </a:extLst>
          </p:cNvPr>
          <p:cNvSpPr txBox="1">
            <a:spLocks noChangeArrowheads="1"/>
          </p:cNvSpPr>
          <p:nvPr/>
        </p:nvSpPr>
        <p:spPr bwMode="auto">
          <a:xfrm>
            <a:off x="9791319" y="3824394"/>
            <a:ext cx="1438059" cy="8278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研</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・研究項目：</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effectLst/>
                <a:latin typeface="+mn-ea"/>
              </a:rPr>
              <a:t>　⑤○○標準化検討</a:t>
            </a:r>
            <a:endParaRPr kumimoji="0" lang="en-US" altLang="ja-JP" sz="1000" b="0" i="0" u="none" strike="noStrike" cap="none" normalizeH="0" baseline="0" dirty="0">
              <a:ln>
                <a:noFill/>
              </a:ln>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effectLst/>
                <a:latin typeface="+mn-ea"/>
              </a:rPr>
              <a:t>＜○億円</a:t>
            </a:r>
            <a:r>
              <a:rPr kumimoji="0" lang="en-US" altLang="ja-JP" sz="1000" b="0" i="0" u="none" strike="noStrike" cap="none" normalizeH="0" baseline="0" dirty="0">
                <a:ln>
                  <a:noFill/>
                </a:ln>
                <a:effectLst/>
                <a:latin typeface="+mn-ea"/>
              </a:rPr>
              <a:t>/</a:t>
            </a:r>
            <a:r>
              <a:rPr kumimoji="0" lang="ja-JP" altLang="en-US" sz="1000" b="0" i="0" u="none" strike="noStrike" cap="none" normalizeH="0" baseline="0" dirty="0">
                <a:ln>
                  <a:noFill/>
                </a:ln>
                <a:effectLst/>
                <a:latin typeface="+mn-ea"/>
              </a:rPr>
              <a:t>○億円＞</a:t>
            </a:r>
            <a:endParaRPr kumimoji="0" lang="en-US" altLang="ja-JP"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effectLst/>
              <a:latin typeface="+mn-ea"/>
            </a:endParaRPr>
          </a:p>
        </p:txBody>
      </p:sp>
      <p:sp>
        <p:nvSpPr>
          <p:cNvPr id="29" name="Line 19">
            <a:extLst>
              <a:ext uri="{FF2B5EF4-FFF2-40B4-BE49-F238E27FC236}">
                <a16:creationId xmlns:a16="http://schemas.microsoft.com/office/drawing/2014/main" id="{9A72FE4C-8BCB-FFA6-4629-101634F1D162}"/>
              </a:ext>
            </a:extLst>
          </p:cNvPr>
          <p:cNvSpPr>
            <a:spLocks noChangeShapeType="1"/>
          </p:cNvSpPr>
          <p:nvPr/>
        </p:nvSpPr>
        <p:spPr bwMode="auto">
          <a:xfrm>
            <a:off x="10624756" y="3339981"/>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1" name="Text Box 10">
            <a:extLst>
              <a:ext uri="{FF2B5EF4-FFF2-40B4-BE49-F238E27FC236}">
                <a16:creationId xmlns:a16="http://schemas.microsoft.com/office/drawing/2014/main" id="{8B0F749A-1358-5503-5623-37239FB912EB}"/>
              </a:ext>
            </a:extLst>
          </p:cNvPr>
          <p:cNvSpPr txBox="1">
            <a:spLocks noChangeArrowheads="1"/>
          </p:cNvSpPr>
          <p:nvPr/>
        </p:nvSpPr>
        <p:spPr bwMode="auto">
          <a:xfrm>
            <a:off x="9898280" y="3511306"/>
            <a:ext cx="769477"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共同実施</a:t>
            </a:r>
            <a:endParaRPr kumimoji="0" lang="ja-JP" altLang="ja-JP" sz="1050" b="0" i="0" u="none" strike="noStrike" cap="none" normalizeH="0" baseline="0" dirty="0">
              <a:ln>
                <a:noFill/>
              </a:ln>
              <a:solidFill>
                <a:schemeClr val="tx1"/>
              </a:solidFill>
              <a:effectLst/>
              <a:latin typeface="+mn-ea"/>
            </a:endParaRPr>
          </a:p>
        </p:txBody>
      </p:sp>
      <p:sp>
        <p:nvSpPr>
          <p:cNvPr id="79" name="正方形/長方形 78">
            <a:extLst>
              <a:ext uri="{FF2B5EF4-FFF2-40B4-BE49-F238E27FC236}">
                <a16:creationId xmlns:a16="http://schemas.microsoft.com/office/drawing/2014/main" id="{97ADDE24-7D64-7411-D44E-843282914E10}"/>
              </a:ext>
            </a:extLst>
          </p:cNvPr>
          <p:cNvSpPr/>
          <p:nvPr/>
        </p:nvSpPr>
        <p:spPr>
          <a:xfrm>
            <a:off x="479377" y="2141334"/>
            <a:ext cx="11124858" cy="300768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32" name="テキスト ボックス 31">
            <a:extLst>
              <a:ext uri="{FF2B5EF4-FFF2-40B4-BE49-F238E27FC236}">
                <a16:creationId xmlns:a16="http://schemas.microsoft.com/office/drawing/2014/main" id="{3687D5B5-41F4-88AA-05EA-D0E3FB099D8C}"/>
              </a:ext>
            </a:extLst>
          </p:cNvPr>
          <p:cNvSpPr txBox="1"/>
          <p:nvPr/>
        </p:nvSpPr>
        <p:spPr>
          <a:xfrm>
            <a:off x="724731" y="6166221"/>
            <a:ext cx="3728687"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研究開発項目①</a:t>
            </a:r>
          </a:p>
        </p:txBody>
      </p:sp>
      <p:sp>
        <p:nvSpPr>
          <p:cNvPr id="33" name="テキスト ボックス 32">
            <a:extLst>
              <a:ext uri="{FF2B5EF4-FFF2-40B4-BE49-F238E27FC236}">
                <a16:creationId xmlns:a16="http://schemas.microsoft.com/office/drawing/2014/main" id="{423332D0-D3A7-343C-6BBB-2896F60229C9}"/>
              </a:ext>
            </a:extLst>
          </p:cNvPr>
          <p:cNvSpPr txBox="1"/>
          <p:nvPr/>
        </p:nvSpPr>
        <p:spPr>
          <a:xfrm>
            <a:off x="4534671" y="6166221"/>
            <a:ext cx="1701742"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研究開発項目②</a:t>
            </a:r>
          </a:p>
        </p:txBody>
      </p:sp>
      <p:sp>
        <p:nvSpPr>
          <p:cNvPr id="34" name="テキスト ボックス 33">
            <a:extLst>
              <a:ext uri="{FF2B5EF4-FFF2-40B4-BE49-F238E27FC236}">
                <a16:creationId xmlns:a16="http://schemas.microsoft.com/office/drawing/2014/main" id="{B899B797-3D1C-C717-1993-93A78FF2C3DE}"/>
              </a:ext>
            </a:extLst>
          </p:cNvPr>
          <p:cNvSpPr txBox="1"/>
          <p:nvPr/>
        </p:nvSpPr>
        <p:spPr>
          <a:xfrm>
            <a:off x="6280146" y="6166221"/>
            <a:ext cx="1701742"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研究開発項目③</a:t>
            </a:r>
          </a:p>
        </p:txBody>
      </p:sp>
      <p:sp>
        <p:nvSpPr>
          <p:cNvPr id="35" name="テキスト ボックス 34">
            <a:extLst>
              <a:ext uri="{FF2B5EF4-FFF2-40B4-BE49-F238E27FC236}">
                <a16:creationId xmlns:a16="http://schemas.microsoft.com/office/drawing/2014/main" id="{34F62B49-BCB7-A5B9-3862-7DFA089E0B1D}"/>
              </a:ext>
            </a:extLst>
          </p:cNvPr>
          <p:cNvSpPr txBox="1"/>
          <p:nvPr/>
        </p:nvSpPr>
        <p:spPr>
          <a:xfrm>
            <a:off x="8045844" y="6166221"/>
            <a:ext cx="1672846"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研究開発項目④</a:t>
            </a:r>
          </a:p>
        </p:txBody>
      </p:sp>
      <p:sp>
        <p:nvSpPr>
          <p:cNvPr id="36" name="テキスト ボックス 35">
            <a:extLst>
              <a:ext uri="{FF2B5EF4-FFF2-40B4-BE49-F238E27FC236}">
                <a16:creationId xmlns:a16="http://schemas.microsoft.com/office/drawing/2014/main" id="{D13D826A-5FAD-6CA8-E38D-D8801BFE5D5E}"/>
              </a:ext>
            </a:extLst>
          </p:cNvPr>
          <p:cNvSpPr txBox="1"/>
          <p:nvPr/>
        </p:nvSpPr>
        <p:spPr>
          <a:xfrm>
            <a:off x="9791319" y="6166221"/>
            <a:ext cx="1571988" cy="307777"/>
          </a:xfrm>
          <a:prstGeom prst="rect">
            <a:avLst/>
          </a:prstGeom>
          <a:noFill/>
          <a:ln>
            <a:solidFill>
              <a:schemeClr val="tx1"/>
            </a:solidFill>
            <a:prstDash val="lgDashDot"/>
          </a:ln>
        </p:spPr>
        <p:txBody>
          <a:bodyPr wrap="square" rtlCol="0">
            <a:spAutoFit/>
          </a:bodyPr>
          <a:lstStyle/>
          <a:p>
            <a:pPr algn="ctr"/>
            <a:r>
              <a:rPr kumimoji="1" lang="ja-JP" altLang="en-US" sz="1400" dirty="0"/>
              <a:t>研究開発項目⑤</a:t>
            </a:r>
          </a:p>
        </p:txBody>
      </p:sp>
      <p:sp>
        <p:nvSpPr>
          <p:cNvPr id="37" name="Line 12">
            <a:extLst>
              <a:ext uri="{FF2B5EF4-FFF2-40B4-BE49-F238E27FC236}">
                <a16:creationId xmlns:a16="http://schemas.microsoft.com/office/drawing/2014/main" id="{2430C0D0-618B-2930-3553-563DB2EC4A25}"/>
              </a:ext>
            </a:extLst>
          </p:cNvPr>
          <p:cNvSpPr>
            <a:spLocks noChangeShapeType="1"/>
          </p:cNvSpPr>
          <p:nvPr/>
        </p:nvSpPr>
        <p:spPr bwMode="auto">
          <a:xfrm flipH="1">
            <a:off x="3582266" y="1743903"/>
            <a:ext cx="0" cy="63552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8" name="Line 12">
            <a:extLst>
              <a:ext uri="{FF2B5EF4-FFF2-40B4-BE49-F238E27FC236}">
                <a16:creationId xmlns:a16="http://schemas.microsoft.com/office/drawing/2014/main" id="{126FFB17-058F-0328-947E-D638652A7881}"/>
              </a:ext>
            </a:extLst>
          </p:cNvPr>
          <p:cNvSpPr>
            <a:spLocks noChangeShapeType="1"/>
          </p:cNvSpPr>
          <p:nvPr/>
        </p:nvSpPr>
        <p:spPr bwMode="auto">
          <a:xfrm flipH="1">
            <a:off x="5393447" y="1735732"/>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9" name="Line 12">
            <a:extLst>
              <a:ext uri="{FF2B5EF4-FFF2-40B4-BE49-F238E27FC236}">
                <a16:creationId xmlns:a16="http://schemas.microsoft.com/office/drawing/2014/main" id="{E6D8E5CE-31B1-C6A5-0688-511AFC5915B5}"/>
              </a:ext>
            </a:extLst>
          </p:cNvPr>
          <p:cNvSpPr>
            <a:spLocks noChangeShapeType="1"/>
          </p:cNvSpPr>
          <p:nvPr/>
        </p:nvSpPr>
        <p:spPr bwMode="auto">
          <a:xfrm flipH="1">
            <a:off x="7206178" y="1743903"/>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1" name="Line 12">
            <a:extLst>
              <a:ext uri="{FF2B5EF4-FFF2-40B4-BE49-F238E27FC236}">
                <a16:creationId xmlns:a16="http://schemas.microsoft.com/office/drawing/2014/main" id="{D7E2FA04-BF21-FA3B-B024-BCF0D5385E4D}"/>
              </a:ext>
            </a:extLst>
          </p:cNvPr>
          <p:cNvSpPr>
            <a:spLocks noChangeShapeType="1"/>
          </p:cNvSpPr>
          <p:nvPr/>
        </p:nvSpPr>
        <p:spPr bwMode="auto">
          <a:xfrm flipH="1">
            <a:off x="8832304" y="1723497"/>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3" name="Line 12">
            <a:extLst>
              <a:ext uri="{FF2B5EF4-FFF2-40B4-BE49-F238E27FC236}">
                <a16:creationId xmlns:a16="http://schemas.microsoft.com/office/drawing/2014/main" id="{3FA82B31-5549-FA84-C604-D72C0FEC0F7B}"/>
              </a:ext>
            </a:extLst>
          </p:cNvPr>
          <p:cNvSpPr>
            <a:spLocks noChangeShapeType="1"/>
          </p:cNvSpPr>
          <p:nvPr/>
        </p:nvSpPr>
        <p:spPr bwMode="auto">
          <a:xfrm flipH="1">
            <a:off x="10443358" y="1723496"/>
            <a:ext cx="0" cy="65592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a:extLst>
              <a:ext uri="{FF2B5EF4-FFF2-40B4-BE49-F238E27FC236}">
                <a16:creationId xmlns:a16="http://schemas.microsoft.com/office/drawing/2014/main" id="{44D08EB7-A51A-F1E8-6E09-87FA919FB46E}"/>
              </a:ext>
            </a:extLst>
          </p:cNvPr>
          <p:cNvSpPr txBox="1">
            <a:spLocks noChangeArrowheads="1"/>
          </p:cNvSpPr>
          <p:nvPr/>
        </p:nvSpPr>
        <p:spPr bwMode="auto">
          <a:xfrm>
            <a:off x="4952282" y="1857631"/>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補助</a:t>
            </a:r>
            <a:endParaRPr kumimoji="0" lang="ja-JP" altLang="ja-JP" sz="1050" b="0" i="0" u="none" strike="noStrike" cap="none" normalizeH="0" baseline="0" dirty="0">
              <a:ln>
                <a:noFill/>
              </a:ln>
              <a:solidFill>
                <a:schemeClr val="tx1"/>
              </a:solidFill>
              <a:effectLst/>
              <a:latin typeface="+mn-ea"/>
            </a:endParaRPr>
          </a:p>
        </p:txBody>
      </p:sp>
      <p:sp>
        <p:nvSpPr>
          <p:cNvPr id="46" name="Text Box 10">
            <a:extLst>
              <a:ext uri="{FF2B5EF4-FFF2-40B4-BE49-F238E27FC236}">
                <a16:creationId xmlns:a16="http://schemas.microsoft.com/office/drawing/2014/main" id="{899CF42C-D6DE-E86F-EC30-8DBBDF7C132B}"/>
              </a:ext>
            </a:extLst>
          </p:cNvPr>
          <p:cNvSpPr txBox="1">
            <a:spLocks noChangeArrowheads="1"/>
          </p:cNvSpPr>
          <p:nvPr/>
        </p:nvSpPr>
        <p:spPr bwMode="auto">
          <a:xfrm>
            <a:off x="6720816" y="1857630"/>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補助</a:t>
            </a:r>
            <a:endParaRPr kumimoji="0" lang="ja-JP" altLang="ja-JP" sz="1050" b="0" i="0" u="none" strike="noStrike" cap="none" normalizeH="0" baseline="0" dirty="0">
              <a:ln>
                <a:noFill/>
              </a:ln>
              <a:solidFill>
                <a:schemeClr val="tx1"/>
              </a:solidFill>
              <a:effectLst/>
              <a:latin typeface="+mn-ea"/>
            </a:endParaRPr>
          </a:p>
        </p:txBody>
      </p:sp>
      <p:sp>
        <p:nvSpPr>
          <p:cNvPr id="47" name="Text Box 10">
            <a:extLst>
              <a:ext uri="{FF2B5EF4-FFF2-40B4-BE49-F238E27FC236}">
                <a16:creationId xmlns:a16="http://schemas.microsoft.com/office/drawing/2014/main" id="{D7546EFF-92EC-1AA5-56E9-F2ECC095914C}"/>
              </a:ext>
            </a:extLst>
          </p:cNvPr>
          <p:cNvSpPr txBox="1">
            <a:spLocks noChangeArrowheads="1"/>
          </p:cNvSpPr>
          <p:nvPr/>
        </p:nvSpPr>
        <p:spPr bwMode="auto">
          <a:xfrm>
            <a:off x="8358369" y="1871511"/>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補助</a:t>
            </a:r>
            <a:endParaRPr kumimoji="0" lang="ja-JP" altLang="ja-JP" sz="1050" b="0" i="0" u="none" strike="noStrike" cap="none" normalizeH="0" baseline="0" dirty="0">
              <a:ln>
                <a:noFill/>
              </a:ln>
              <a:solidFill>
                <a:schemeClr val="tx1"/>
              </a:solidFill>
              <a:effectLst/>
              <a:latin typeface="+mn-ea"/>
            </a:endParaRPr>
          </a:p>
        </p:txBody>
      </p:sp>
      <p:sp>
        <p:nvSpPr>
          <p:cNvPr id="48" name="Text Box 10">
            <a:extLst>
              <a:ext uri="{FF2B5EF4-FFF2-40B4-BE49-F238E27FC236}">
                <a16:creationId xmlns:a16="http://schemas.microsoft.com/office/drawing/2014/main" id="{C4E15417-8A31-6C11-C706-21B33A6FD1ED}"/>
              </a:ext>
            </a:extLst>
          </p:cNvPr>
          <p:cNvSpPr txBox="1">
            <a:spLocks noChangeArrowheads="1"/>
          </p:cNvSpPr>
          <p:nvPr/>
        </p:nvSpPr>
        <p:spPr bwMode="auto">
          <a:xfrm>
            <a:off x="9898280" y="1869003"/>
            <a:ext cx="473935"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12" name="Rectangle 57">
            <a:extLst>
              <a:ext uri="{FF2B5EF4-FFF2-40B4-BE49-F238E27FC236}">
                <a16:creationId xmlns:a16="http://schemas.microsoft.com/office/drawing/2014/main" id="{C6A4FB6F-E406-12F3-6E7A-FC25CE252F33}"/>
              </a:ext>
            </a:extLst>
          </p:cNvPr>
          <p:cNvSpPr/>
          <p:nvPr/>
        </p:nvSpPr>
        <p:spPr>
          <a:xfrm>
            <a:off x="5661996" y="124639"/>
            <a:ext cx="6381144" cy="1583249"/>
          </a:xfrm>
          <a:prstGeom prst="rect">
            <a:avLst/>
          </a:prstGeom>
          <a:noFill/>
          <a:ln w="9525" cap="rnd" cmpd="sng" algn="ctr">
            <a:solidFill>
              <a:schemeClr val="accent5">
                <a:lumMod val="7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・役割分担が明確になるように作成してください。本ページ又は前ページの体制図イメージを用いてください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・提案全体の責任者の所属・役職・氏名を記載してください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・予算額は提案する</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事業期間の機関合計を記載してください。</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＜委託事業＞　委託先：契約額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再委託先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共同実施先：委託先から再委託先等に渡す予算額</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＜補助事業＞　補助先：自己負担込み額</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負担額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　　　　　　　　　　　委託先</a:t>
            </a:r>
            <a:r>
              <a:rPr lang="en-US" altLang="ja-JP" sz="1200" dirty="0">
                <a:solidFill>
                  <a:schemeClr val="accent5">
                    <a:lumMod val="75000"/>
                  </a:schemeClr>
                </a:solidFill>
                <a:latin typeface="Meiryo UI" panose="020B0604030504040204" pitchFamily="50" charset="-128"/>
                <a:ea typeface="Meiryo UI" panose="020B0604030504040204" pitchFamily="50" charset="-128"/>
              </a:rPr>
              <a:t>/</a:t>
            </a:r>
            <a:r>
              <a:rPr lang="ja-JP" altLang="en-US" sz="1200" dirty="0">
                <a:solidFill>
                  <a:schemeClr val="accent5">
                    <a:lumMod val="75000"/>
                  </a:schemeClr>
                </a:solidFill>
                <a:latin typeface="Meiryo UI" panose="020B0604030504040204" pitchFamily="50" charset="-128"/>
                <a:ea typeface="Meiryo UI" panose="020B0604030504040204" pitchFamily="50" charset="-128"/>
              </a:rPr>
              <a:t>共同研究先：補助先から委託先等に渡す予算額　</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a:p>
            <a:pPr marL="179388" indent="-179388"/>
            <a:r>
              <a:rPr lang="ja-JP" altLang="en-US" sz="1200" dirty="0">
                <a:solidFill>
                  <a:schemeClr val="accent5">
                    <a:lumMod val="75000"/>
                  </a:schemeClr>
                </a:solidFill>
                <a:latin typeface="Meiryo UI" panose="020B0604030504040204" pitchFamily="50" charset="-128"/>
                <a:ea typeface="Meiryo UI" panose="020B0604030504040204" pitchFamily="50" charset="-128"/>
              </a:rPr>
              <a:t>・協力機関とは、</a:t>
            </a:r>
            <a:r>
              <a:rPr lang="en-US" altLang="ja-JP" sz="1200" dirty="0">
                <a:solidFill>
                  <a:schemeClr val="accent5">
                    <a:lumMod val="75000"/>
                  </a:schemeClr>
                </a:solidFill>
                <a:latin typeface="Meiryo UI" panose="020B0604030504040204" pitchFamily="50" charset="-128"/>
                <a:ea typeface="Meiryo UI" panose="020B0604030504040204" pitchFamily="50" charset="-128"/>
              </a:rPr>
              <a:t>NEDO</a:t>
            </a:r>
            <a:r>
              <a:rPr lang="ja-JP" altLang="en-US" sz="1200" dirty="0">
                <a:solidFill>
                  <a:schemeClr val="accent5">
                    <a:lumMod val="75000"/>
                  </a:schemeClr>
                </a:solidFill>
                <a:latin typeface="Meiryo UI" panose="020B0604030504040204" pitchFamily="50" charset="-128"/>
                <a:ea typeface="Meiryo UI" panose="020B0604030504040204" pitchFamily="50" charset="-128"/>
              </a:rPr>
              <a:t>予算を使わずに提案内容の成果創出に関わる機関のことです。</a:t>
            </a:r>
            <a:endParaRPr lang="en-US" altLang="ja-JP" sz="1200" dirty="0">
              <a:solidFill>
                <a:schemeClr val="accent5">
                  <a:lumMod val="75000"/>
                </a:schemeClr>
              </a:solidFill>
              <a:latin typeface="Meiryo UI" panose="020B0604030504040204" pitchFamily="50" charset="-128"/>
              <a:ea typeface="Meiryo UI" panose="020B0604030504040204" pitchFamily="50" charset="-128"/>
            </a:endParaRPr>
          </a:p>
        </p:txBody>
      </p:sp>
      <p:sp>
        <p:nvSpPr>
          <p:cNvPr id="13" name="Text Box 8">
            <a:extLst>
              <a:ext uri="{FF2B5EF4-FFF2-40B4-BE49-F238E27FC236}">
                <a16:creationId xmlns:a16="http://schemas.microsoft.com/office/drawing/2014/main" id="{CA482C7C-F6DE-2CC5-C470-DF5D7E62B90C}"/>
              </a:ext>
            </a:extLst>
          </p:cNvPr>
          <p:cNvSpPr txBox="1">
            <a:spLocks noChangeArrowheads="1"/>
          </p:cNvSpPr>
          <p:nvPr/>
        </p:nvSpPr>
        <p:spPr bwMode="auto">
          <a:xfrm>
            <a:off x="62582" y="661957"/>
            <a:ext cx="2519657" cy="939585"/>
          </a:xfrm>
          <a:prstGeom prst="rect">
            <a:avLst/>
          </a:prstGeom>
          <a:noFill/>
          <a:ln w="9525">
            <a:no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 提案名</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■代表提案者（研究開発責任者）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・所属・役職・氏名</a:t>
            </a:r>
            <a:endParaRPr kumimoji="0" lang="en-US" altLang="ja-JP" sz="900" u="sng" dirty="0">
              <a:latin typeface="+mn-ea"/>
            </a:endParaRPr>
          </a:p>
          <a:p>
            <a:pPr algn="just"/>
            <a:r>
              <a:rPr lang="ja-JP" altLang="en-US" sz="900" dirty="0">
                <a:latin typeface="+mn-ea"/>
              </a:rPr>
              <a:t>■参画機関数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補助先数 ○○</a:t>
            </a:r>
            <a:endParaRPr lang="en-US" altLang="ja-JP" sz="900" dirty="0">
              <a:latin typeface="+mn-ea"/>
            </a:endParaRPr>
          </a:p>
          <a:p>
            <a:pPr algn="just"/>
            <a:r>
              <a:rPr lang="ja-JP" altLang="en-US" sz="900" dirty="0">
                <a:latin typeface="+mn-ea"/>
              </a:rPr>
              <a:t>（委託</a:t>
            </a:r>
            <a:r>
              <a:rPr lang="en-US" altLang="ja-JP" sz="900" dirty="0">
                <a:latin typeface="+mn-ea"/>
              </a:rPr>
              <a:t>/</a:t>
            </a:r>
            <a:r>
              <a:rPr lang="ja-JP" altLang="en-US" sz="900" dirty="0">
                <a:latin typeface="+mn-ea"/>
              </a:rPr>
              <a:t>再委託</a:t>
            </a:r>
            <a:r>
              <a:rPr lang="en-US" altLang="ja-JP" sz="900" dirty="0">
                <a:latin typeface="+mn-ea"/>
              </a:rPr>
              <a:t>/</a:t>
            </a:r>
            <a:r>
              <a:rPr lang="ja-JP" altLang="en-US" sz="900" dirty="0">
                <a:latin typeface="+mn-ea"/>
              </a:rPr>
              <a:t>共同研究先数：○○）　</a:t>
            </a:r>
            <a:endParaRPr lang="en-US" altLang="ja-JP" sz="900" dirty="0">
              <a:latin typeface="+mn-ea"/>
            </a:endParaRPr>
          </a:p>
        </p:txBody>
      </p:sp>
    </p:spTree>
    <p:extLst>
      <p:ext uri="{BB962C8B-B14F-4D97-AF65-F5344CB8AC3E}">
        <p14:creationId xmlns:p14="http://schemas.microsoft.com/office/powerpoint/2010/main" val="1230832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30</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2. </a:t>
            </a:r>
            <a:r>
              <a:rPr lang="ja-JP" altLang="en-US" sz="2000" b="1" dirty="0">
                <a:solidFill>
                  <a:schemeClr val="tx1"/>
                </a:solidFill>
              </a:rPr>
              <a:t>研究開発体制</a:t>
            </a:r>
            <a:endParaRPr kumimoji="1" lang="en-US" sz="2000" b="1" dirty="0">
              <a:solidFill>
                <a:schemeClr val="tx1"/>
              </a:solidFill>
            </a:endParaRPr>
          </a:p>
        </p:txBody>
      </p:sp>
      <p:sp>
        <p:nvSpPr>
          <p:cNvPr id="88" name="ee4pContent3">
            <a:extLst>
              <a:ext uri="{FF2B5EF4-FFF2-40B4-BE49-F238E27FC236}">
                <a16:creationId xmlns:a16="http://schemas.microsoft.com/office/drawing/2014/main" id="{A16E6EB7-50D9-2145-C7B4-DF75685D1BE1}"/>
              </a:ext>
            </a:extLst>
          </p:cNvPr>
          <p:cNvSpPr txBox="1"/>
          <p:nvPr/>
        </p:nvSpPr>
        <p:spPr>
          <a:xfrm>
            <a:off x="983431" y="1484784"/>
            <a:ext cx="10098775" cy="403244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800" dirty="0">
                <a:ea typeface="Meiryo UI" panose="020B0604030504040204" pitchFamily="50" charset="-128"/>
              </a:rPr>
              <a:t> 各主体の役割</a:t>
            </a:r>
            <a:endParaRPr lang="en-US" altLang="ja-JP" sz="1600" dirty="0">
              <a:ea typeface="Meiryo UI" panose="020B0604030504040204" pitchFamily="50" charset="-128"/>
            </a:endParaRPr>
          </a:p>
          <a:p>
            <a:pPr lvl="1">
              <a:buSzPct val="100000"/>
            </a:pPr>
            <a:r>
              <a:rPr lang="ja-JP" altLang="en-US" sz="1600" dirty="0">
                <a:ea typeface="Meiryo UI" panose="020B0604030504040204" pitchFamily="50" charset="-128"/>
              </a:rPr>
              <a:t>全体の取りまとめは、</a:t>
            </a:r>
            <a:r>
              <a:rPr lang="en-US" altLang="ja-JP" sz="1600" dirty="0">
                <a:ea typeface="Meiryo UI" panose="020B0604030504040204" pitchFamily="50" charset="-128"/>
              </a:rPr>
              <a:t>A</a:t>
            </a:r>
            <a:r>
              <a:rPr lang="ja-JP" altLang="en-US" sz="1600" dirty="0">
                <a:ea typeface="Meiryo UI" panose="020B0604030504040204" pitchFamily="50" charset="-128"/>
              </a:rPr>
              <a:t>社が行う</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A</a:t>
            </a:r>
            <a:r>
              <a:rPr lang="ja-JP" altLang="en-US" sz="1600" dirty="0">
                <a:ea typeface="Meiryo UI" panose="020B0604030504040204" pitchFamily="50" charset="-128"/>
              </a:rPr>
              <a:t>社は、</a:t>
            </a:r>
            <a:r>
              <a:rPr kumimoji="1" lang="en-US" altLang="ja-JP" sz="1600" dirty="0">
                <a:ea typeface="Meiryo UI" panose="020B0604030504040204" pitchFamily="50" charset="-128"/>
              </a:rPr>
              <a:t>XXX</a:t>
            </a:r>
            <a:r>
              <a:rPr kumimoji="1"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B</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C</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r>
              <a:rPr lang="en-US" altLang="ja-JP" sz="1600" dirty="0">
                <a:ea typeface="Meiryo UI" panose="020B0604030504040204" pitchFamily="50" charset="-128"/>
              </a:rPr>
              <a:t>D</a:t>
            </a:r>
            <a:r>
              <a:rPr lang="ja-JP" altLang="en-US" sz="1600" dirty="0">
                <a:ea typeface="Meiryo UI" panose="020B0604030504040204" pitchFamily="50" charset="-128"/>
              </a:rPr>
              <a:t>社は、</a:t>
            </a:r>
            <a:r>
              <a:rPr lang="en-US" altLang="ja-JP" sz="1600" dirty="0">
                <a:ea typeface="Meiryo UI" panose="020B0604030504040204" pitchFamily="50" charset="-128"/>
              </a:rPr>
              <a:t>XXX</a:t>
            </a:r>
            <a:r>
              <a:rPr lang="ja-JP" altLang="en-US" sz="1600" dirty="0">
                <a:ea typeface="Meiryo UI" panose="020B0604030504040204" pitchFamily="50" charset="-128"/>
              </a:rPr>
              <a:t>を担当する</a:t>
            </a:r>
            <a:endParaRPr lang="en-US" altLang="ja-JP" sz="1600" dirty="0">
              <a:ea typeface="Meiryo UI" panose="020B0604030504040204" pitchFamily="50" charset="-128"/>
            </a:endParaRPr>
          </a:p>
          <a:p>
            <a:pPr lvl="1">
              <a:buSzPct val="100000"/>
            </a:pPr>
            <a:endParaRPr lang="en-US" altLang="ja-JP" sz="1600" dirty="0">
              <a:ea typeface="Meiryo UI" panose="020B0604030504040204" pitchFamily="50" charset="-128"/>
            </a:endParaRPr>
          </a:p>
          <a:p>
            <a:pPr>
              <a:buSzPct val="100000"/>
              <a:buFont typeface="Trebuchet MS" panose="020B0603020202020204" pitchFamily="34" charset="0"/>
              <a:buChar char="​"/>
            </a:pPr>
            <a:r>
              <a:rPr lang="ja-JP" altLang="en-US" sz="1800" dirty="0">
                <a:ea typeface="Meiryo UI" panose="020B0604030504040204" pitchFamily="50" charset="-128"/>
              </a:rPr>
              <a:t>研究開発における連携方法（共同提案者間の連携）</a:t>
            </a:r>
            <a:endParaRPr lang="en-US" altLang="ja-JP" sz="1800" dirty="0">
              <a:ea typeface="Meiryo UI" panose="020B0604030504040204" pitchFamily="50" charset="-128"/>
            </a:endParaRPr>
          </a:p>
          <a:p>
            <a:pPr lvl="1">
              <a:buSzPct val="100000"/>
            </a:pPr>
            <a:r>
              <a:rPr lang="en-US" altLang="ja-JP" sz="1600" dirty="0">
                <a:ea typeface="Meiryo UI" panose="020B0604030504040204" pitchFamily="50" charset="-128"/>
              </a:rPr>
              <a:t>XXX</a:t>
            </a:r>
          </a:p>
          <a:p>
            <a:pPr lvl="1">
              <a:buSzPct val="100000"/>
            </a:pPr>
            <a:r>
              <a:rPr lang="en-US" altLang="ja-JP" sz="1600" dirty="0">
                <a:ea typeface="Meiryo UI" panose="020B0604030504040204" pitchFamily="50" charset="-128"/>
              </a:rPr>
              <a:t>XXX</a:t>
            </a:r>
          </a:p>
          <a:p>
            <a:pPr marL="108000" lvl="1" indent="0">
              <a:buSzPct val="100000"/>
              <a:buNone/>
            </a:pPr>
            <a:endParaRPr lang="en-US" altLang="ja-JP" sz="1600" dirty="0">
              <a:ea typeface="Meiryo UI" panose="020B0604030504040204" pitchFamily="50" charset="-128"/>
            </a:endParaRPr>
          </a:p>
          <a:p>
            <a:pPr>
              <a:buSzPct val="100000"/>
            </a:pPr>
            <a:r>
              <a:rPr lang="ja-JP" altLang="en-US" sz="1800" dirty="0">
                <a:ea typeface="Meiryo UI" panose="020B0604030504040204" pitchFamily="50" charset="-128"/>
              </a:rPr>
              <a:t>本プロジェクトにおける他実施者等との連携</a:t>
            </a:r>
            <a:endParaRPr lang="en-US" altLang="ja-JP" sz="1800" dirty="0">
              <a:ea typeface="Meiryo UI" panose="020B0604030504040204" pitchFamily="50" charset="-128"/>
            </a:endParaRPr>
          </a:p>
          <a:p>
            <a:pPr>
              <a:buSzPct val="100000"/>
            </a:pPr>
            <a:r>
              <a:rPr lang="ja-JP" altLang="en-US" sz="1800" dirty="0">
                <a:ea typeface="Meiryo UI" panose="020B0604030504040204" pitchFamily="50" charset="-128"/>
              </a:rPr>
              <a:t>（共同提案者、再委託</a:t>
            </a:r>
            <a:r>
              <a:rPr lang="en-US" altLang="ja-JP" sz="1800" dirty="0">
                <a:ea typeface="Meiryo UI" panose="020B0604030504040204" pitchFamily="50" charset="-128"/>
              </a:rPr>
              <a:t>/</a:t>
            </a:r>
            <a:r>
              <a:rPr lang="ja-JP" altLang="en-US" sz="1800" dirty="0">
                <a:ea typeface="Meiryo UI" panose="020B0604030504040204" pitchFamily="50" charset="-128"/>
              </a:rPr>
              <a:t>共同実施先、委託</a:t>
            </a:r>
            <a:r>
              <a:rPr lang="en-US" altLang="ja-JP" sz="1800" dirty="0">
                <a:ea typeface="Meiryo UI" panose="020B0604030504040204" pitchFamily="50" charset="-128"/>
              </a:rPr>
              <a:t>/</a:t>
            </a:r>
            <a:r>
              <a:rPr lang="ja-JP" altLang="en-US" sz="1800" dirty="0">
                <a:ea typeface="Meiryo UI" panose="020B0604030504040204" pitchFamily="50" charset="-128"/>
              </a:rPr>
              <a:t>共同研究先以外の協力機関の有無）</a:t>
            </a:r>
            <a:endParaRPr lang="en-US" altLang="ja-JP" sz="1800" dirty="0">
              <a:ea typeface="Meiryo UI" panose="020B0604030504040204" pitchFamily="50" charset="-128"/>
            </a:endParaRPr>
          </a:p>
          <a:p>
            <a:pPr>
              <a:buSzPct val="100000"/>
            </a:pPr>
            <a:r>
              <a:rPr lang="ja-JP" altLang="en-US" sz="1800" dirty="0">
                <a:ea typeface="Meiryo UI" panose="020B0604030504040204" pitchFamily="50" charset="-128"/>
              </a:rPr>
              <a:t>（特に大学、研究機関等のみで提案する場合、この記載は必須。）</a:t>
            </a:r>
          </a:p>
          <a:p>
            <a:pPr lvl="1">
              <a:buSzPct val="100000"/>
            </a:pPr>
            <a:r>
              <a:rPr lang="en-US" altLang="ja-JP" sz="1600" dirty="0">
                <a:ea typeface="Meiryo UI" panose="020B0604030504040204" pitchFamily="50" charset="-128"/>
              </a:rPr>
              <a:t>XXX</a:t>
            </a:r>
          </a:p>
          <a:p>
            <a:pPr lvl="1">
              <a:buSzPct val="100000"/>
            </a:pPr>
            <a:r>
              <a:rPr lang="en-US" altLang="ja-JP" sz="1600" dirty="0">
                <a:ea typeface="Meiryo UI" panose="020B0604030504040204" pitchFamily="50" charset="-128"/>
              </a:rPr>
              <a:t>XXX</a:t>
            </a:r>
          </a:p>
        </p:txBody>
      </p:sp>
    </p:spTree>
    <p:extLst>
      <p:ext uri="{BB962C8B-B14F-4D97-AF65-F5344CB8AC3E}">
        <p14:creationId xmlns:p14="http://schemas.microsoft.com/office/powerpoint/2010/main" val="16586251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表 51"/>
          <p:cNvGraphicFramePr>
            <a:graphicFrameLocks noGrp="1"/>
          </p:cNvGraphicFramePr>
          <p:nvPr>
            <p:extLst>
              <p:ext uri="{D42A27DB-BD31-4B8C-83A1-F6EECF244321}">
                <p14:modId xmlns:p14="http://schemas.microsoft.com/office/powerpoint/2010/main" val="761710046"/>
              </p:ext>
            </p:extLst>
          </p:nvPr>
        </p:nvGraphicFramePr>
        <p:xfrm>
          <a:off x="4384267" y="4352252"/>
          <a:ext cx="3886730" cy="1785920"/>
        </p:xfrm>
        <a:graphic>
          <a:graphicData uri="http://schemas.openxmlformats.org/drawingml/2006/table">
            <a:tbl>
              <a:tblPr firstRow="1" bandRow="1">
                <a:tableStyleId>{5C22544A-7EE6-4342-B048-85BDC9FD1C3A}</a:tableStyleId>
              </a:tblPr>
              <a:tblGrid>
                <a:gridCol w="777346">
                  <a:extLst>
                    <a:ext uri="{9D8B030D-6E8A-4147-A177-3AD203B41FA5}">
                      <a16:colId xmlns:a16="http://schemas.microsoft.com/office/drawing/2014/main" val="20000"/>
                    </a:ext>
                  </a:extLst>
                </a:gridCol>
                <a:gridCol w="935819">
                  <a:extLst>
                    <a:ext uri="{9D8B030D-6E8A-4147-A177-3AD203B41FA5}">
                      <a16:colId xmlns:a16="http://schemas.microsoft.com/office/drawing/2014/main" val="20001"/>
                    </a:ext>
                  </a:extLst>
                </a:gridCol>
                <a:gridCol w="893825">
                  <a:extLst>
                    <a:ext uri="{9D8B030D-6E8A-4147-A177-3AD203B41FA5}">
                      <a16:colId xmlns:a16="http://schemas.microsoft.com/office/drawing/2014/main" val="20002"/>
                    </a:ext>
                  </a:extLst>
                </a:gridCol>
                <a:gridCol w="670369">
                  <a:extLst>
                    <a:ext uri="{9D8B030D-6E8A-4147-A177-3AD203B41FA5}">
                      <a16:colId xmlns:a16="http://schemas.microsoft.com/office/drawing/2014/main" val="20003"/>
                    </a:ext>
                  </a:extLst>
                </a:gridCol>
                <a:gridCol w="609371">
                  <a:extLst>
                    <a:ext uri="{9D8B030D-6E8A-4147-A177-3AD203B41FA5}">
                      <a16:colId xmlns:a16="http://schemas.microsoft.com/office/drawing/2014/main" val="20004"/>
                    </a:ext>
                  </a:extLst>
                </a:gridCol>
              </a:tblGrid>
              <a:tr h="251347">
                <a:tc>
                  <a:txBody>
                    <a:bodyPr/>
                    <a:lstStyle/>
                    <a:p>
                      <a:pPr algn="ctr"/>
                      <a:endParaRPr kumimoji="1" lang="ja-JP" altLang="en-US" sz="1200" dirty="0"/>
                    </a:p>
                  </a:txBody>
                  <a:tcPr/>
                </a:tc>
                <a:tc>
                  <a:txBody>
                    <a:bodyPr/>
                    <a:lstStyle/>
                    <a:p>
                      <a:pPr algn="ctr"/>
                      <a:r>
                        <a:rPr kumimoji="1" lang="ja-JP" altLang="en-US" sz="1200" dirty="0"/>
                        <a:t>提案技術</a:t>
                      </a:r>
                    </a:p>
                  </a:txBody>
                  <a:tcPr/>
                </a:tc>
                <a:tc>
                  <a:txBody>
                    <a:bodyPr/>
                    <a:lstStyle/>
                    <a:p>
                      <a:pPr algn="ctr"/>
                      <a:r>
                        <a:rPr kumimoji="1" lang="ja-JP" altLang="en-US" sz="1200" dirty="0"/>
                        <a:t>保有技術</a:t>
                      </a:r>
                      <a:endParaRPr kumimoji="1" lang="en-US" altLang="ja-JP" sz="1200" dirty="0"/>
                    </a:p>
                    <a:p>
                      <a:pPr algn="ctr"/>
                      <a:r>
                        <a:rPr kumimoji="1" lang="ja-JP" altLang="en-US" sz="1200" dirty="0"/>
                        <a:t>（現状）</a:t>
                      </a:r>
                    </a:p>
                  </a:txBody>
                  <a:tcPr/>
                </a:tc>
                <a:tc>
                  <a:txBody>
                    <a:bodyPr/>
                    <a:lstStyle/>
                    <a:p>
                      <a:pPr algn="ctr"/>
                      <a:r>
                        <a:rPr kumimoji="1" lang="ja-JP" altLang="en-US" sz="1200" dirty="0"/>
                        <a:t>技術</a:t>
                      </a:r>
                      <a:r>
                        <a:rPr kumimoji="1" lang="en-US" altLang="ja-JP" sz="1200" dirty="0"/>
                        <a:t>α</a:t>
                      </a:r>
                      <a:endParaRPr kumimoji="1" lang="ja-JP" altLang="en-US" sz="1200" dirty="0"/>
                    </a:p>
                  </a:txBody>
                  <a:tcPr/>
                </a:tc>
                <a:tc>
                  <a:txBody>
                    <a:bodyPr/>
                    <a:lstStyle/>
                    <a:p>
                      <a:pPr algn="ctr"/>
                      <a:r>
                        <a:rPr kumimoji="1" lang="ja-JP" altLang="en-US" sz="1200" dirty="0"/>
                        <a:t>技術</a:t>
                      </a:r>
                      <a:r>
                        <a:rPr kumimoji="1" lang="en-US" altLang="ja-JP" sz="1200" dirty="0"/>
                        <a:t>β</a:t>
                      </a:r>
                      <a:endParaRPr kumimoji="1" lang="ja-JP" altLang="en-US" sz="1200" dirty="0"/>
                    </a:p>
                  </a:txBody>
                  <a:tcPr/>
                </a:tc>
                <a:extLst>
                  <a:ext uri="{0D108BD9-81ED-4DB2-BD59-A6C34878D82A}">
                    <a16:rowId xmlns:a16="http://schemas.microsoft.com/office/drawing/2014/main" val="10000"/>
                  </a:ext>
                </a:extLst>
              </a:tr>
              <a:tr h="332180">
                <a:tc>
                  <a:txBody>
                    <a:bodyPr/>
                    <a:lstStyle/>
                    <a:p>
                      <a:pPr algn="ctr"/>
                      <a:r>
                        <a:rPr kumimoji="1" lang="ja-JP" altLang="en-US" sz="1200" dirty="0"/>
                        <a:t>指標</a:t>
                      </a:r>
                      <a:r>
                        <a:rPr kumimoji="1" lang="en-US" altLang="ja-JP" sz="1200" dirty="0"/>
                        <a:t>X</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1"/>
                  </a:ext>
                </a:extLst>
              </a:tr>
              <a:tr h="332180">
                <a:tc>
                  <a:txBody>
                    <a:bodyPr/>
                    <a:lstStyle/>
                    <a:p>
                      <a:pPr algn="ctr"/>
                      <a:r>
                        <a:rPr kumimoji="1" lang="ja-JP" altLang="en-US" sz="1200" dirty="0"/>
                        <a:t>指標</a:t>
                      </a:r>
                      <a:r>
                        <a:rPr kumimoji="1" lang="en-US" altLang="ja-JP" sz="1200" dirty="0"/>
                        <a:t>Y</a:t>
                      </a:r>
                      <a:endParaRPr kumimoji="1" lang="ja-JP" altLang="en-US" sz="1200" dirty="0"/>
                    </a:p>
                  </a:txBody>
                  <a:tcPr>
                    <a:solidFill>
                      <a:srgbClr val="FFFF00"/>
                    </a:solidFill>
                  </a:tcPr>
                </a:tc>
                <a:tc>
                  <a:txBody>
                    <a:bodyPr/>
                    <a:lstStyle/>
                    <a:p>
                      <a:pPr algn="ctr"/>
                      <a:r>
                        <a:rPr kumimoji="1" lang="en-US" altLang="ja-JP" sz="1200" dirty="0">
                          <a:solidFill>
                            <a:srgbClr val="FF0000"/>
                          </a:solidFill>
                        </a:rPr>
                        <a:t>100g/L</a:t>
                      </a:r>
                      <a:endParaRPr kumimoji="1" lang="ja-JP" altLang="en-US" sz="1200" dirty="0">
                        <a:solidFill>
                          <a:srgbClr val="FF0000"/>
                        </a:solidFill>
                      </a:endParaRPr>
                    </a:p>
                  </a:txBody>
                  <a:tcPr>
                    <a:solidFill>
                      <a:srgbClr val="FFFF00"/>
                    </a:solidFill>
                  </a:tcPr>
                </a:tc>
                <a:tc>
                  <a:txBody>
                    <a:bodyPr/>
                    <a:lstStyle/>
                    <a:p>
                      <a:pPr algn="ctr"/>
                      <a:r>
                        <a:rPr kumimoji="1" lang="en-US" altLang="ja-JP" sz="1200" dirty="0">
                          <a:solidFill>
                            <a:schemeClr val="tx1"/>
                          </a:solidFill>
                        </a:rPr>
                        <a:t>50g/L</a:t>
                      </a:r>
                      <a:endParaRPr kumimoji="1" lang="ja-JP" altLang="en-US" sz="1200" dirty="0">
                        <a:solidFill>
                          <a:schemeClr val="tx1"/>
                        </a:solidFill>
                      </a:endParaRPr>
                    </a:p>
                  </a:txBody>
                  <a:tcPr>
                    <a:solidFill>
                      <a:srgbClr val="FFFF00"/>
                    </a:solidFill>
                  </a:tcPr>
                </a:tc>
                <a:tc>
                  <a:txBody>
                    <a:bodyPr/>
                    <a:lstStyle/>
                    <a:p>
                      <a:pPr algn="ctr"/>
                      <a:r>
                        <a:rPr kumimoji="1" lang="en-US" altLang="ja-JP" sz="1200" dirty="0">
                          <a:solidFill>
                            <a:schemeClr val="tx1"/>
                          </a:solidFill>
                        </a:rPr>
                        <a:t>40g/L</a:t>
                      </a:r>
                      <a:endParaRPr kumimoji="1" lang="ja-JP" altLang="en-US" sz="1200" dirty="0">
                        <a:solidFill>
                          <a:schemeClr val="tx1"/>
                        </a:solidFill>
                      </a:endParaRPr>
                    </a:p>
                  </a:txBody>
                  <a:tcPr>
                    <a:solidFill>
                      <a:srgbClr val="FFFF00"/>
                    </a:solidFill>
                  </a:tcPr>
                </a:tc>
                <a:tc>
                  <a:txBody>
                    <a:bodyPr/>
                    <a:lstStyle/>
                    <a:p>
                      <a:pPr algn="ctr"/>
                      <a:r>
                        <a:rPr kumimoji="1" lang="en-US" altLang="ja-JP" sz="1200" dirty="0">
                          <a:solidFill>
                            <a:schemeClr val="tx1"/>
                          </a:solidFill>
                        </a:rPr>
                        <a:t>60g/L</a:t>
                      </a:r>
                      <a:endParaRPr kumimoji="1" lang="ja-JP" altLang="en-US" sz="1200" dirty="0">
                        <a:solidFill>
                          <a:schemeClr val="tx1"/>
                        </a:solidFill>
                      </a:endParaRPr>
                    </a:p>
                  </a:txBody>
                  <a:tcPr>
                    <a:solidFill>
                      <a:srgbClr val="FFFF00"/>
                    </a:solidFill>
                  </a:tcPr>
                </a:tc>
                <a:extLst>
                  <a:ext uri="{0D108BD9-81ED-4DB2-BD59-A6C34878D82A}">
                    <a16:rowId xmlns:a16="http://schemas.microsoft.com/office/drawing/2014/main" val="10002"/>
                  </a:ext>
                </a:extLst>
              </a:tr>
              <a:tr h="332180">
                <a:tc>
                  <a:txBody>
                    <a:bodyPr/>
                    <a:lstStyle/>
                    <a:p>
                      <a:pPr algn="ctr"/>
                      <a:r>
                        <a:rPr kumimoji="1" lang="ja-JP" altLang="en-US" sz="1200" dirty="0"/>
                        <a:t>指標</a:t>
                      </a:r>
                      <a:r>
                        <a:rPr kumimoji="1" lang="en-US" altLang="ja-JP" sz="1200" dirty="0"/>
                        <a:t>Z</a:t>
                      </a: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3"/>
                  </a:ext>
                </a:extLst>
              </a:tr>
              <a:tr h="332180">
                <a:tc>
                  <a:txBody>
                    <a:bodyPr/>
                    <a:lstStyle/>
                    <a:p>
                      <a:pPr algn="ctr"/>
                      <a:r>
                        <a:rPr kumimoji="1" lang="ja-JP" altLang="en-US" sz="1200" dirty="0"/>
                        <a:t>・・・</a:t>
                      </a:r>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tc>
                  <a:txBody>
                    <a:bodyPr/>
                    <a:lstStyle/>
                    <a:p>
                      <a:pPr algn="ctr"/>
                      <a:endParaRPr kumimoji="1" lang="ja-JP" altLang="en-US" sz="1200" dirty="0"/>
                    </a:p>
                  </a:txBody>
                  <a:tcPr/>
                </a:tc>
                <a:extLst>
                  <a:ext uri="{0D108BD9-81ED-4DB2-BD59-A6C34878D82A}">
                    <a16:rowId xmlns:a16="http://schemas.microsoft.com/office/drawing/2014/main" val="10004"/>
                  </a:ext>
                </a:extLst>
              </a:tr>
            </a:tbl>
          </a:graphicData>
        </a:graphic>
      </p:graphicFrame>
      <p:sp>
        <p:nvSpPr>
          <p:cNvPr id="53" name="正方形/長方形 52"/>
          <p:cNvSpPr/>
          <p:nvPr/>
        </p:nvSpPr>
        <p:spPr>
          <a:xfrm>
            <a:off x="5108942" y="4340576"/>
            <a:ext cx="936104" cy="1797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ja-JP" altLang="en-US"/>
          </a:p>
        </p:txBody>
      </p:sp>
      <p:sp>
        <p:nvSpPr>
          <p:cNvPr id="55" name="テキスト ボックス 54"/>
          <p:cNvSpPr txBox="1"/>
          <p:nvPr/>
        </p:nvSpPr>
        <p:spPr>
          <a:xfrm>
            <a:off x="5936813" y="6173938"/>
            <a:ext cx="749564" cy="338554"/>
          </a:xfrm>
          <a:prstGeom prst="rect">
            <a:avLst/>
          </a:prstGeom>
          <a:noFill/>
        </p:spPr>
        <p:txBody>
          <a:bodyPr wrap="square" rtlCol="0">
            <a:normAutofit/>
          </a:bodyPr>
          <a:lstStyle/>
          <a:p>
            <a:r>
              <a:rPr lang="ja-JP" altLang="en-US" sz="1600" dirty="0"/>
              <a:t>例①</a:t>
            </a:r>
          </a:p>
        </p:txBody>
      </p:sp>
      <p:grpSp>
        <p:nvGrpSpPr>
          <p:cNvPr id="17" name="グループ化 16">
            <a:extLst>
              <a:ext uri="{FF2B5EF4-FFF2-40B4-BE49-F238E27FC236}">
                <a16:creationId xmlns:a16="http://schemas.microsoft.com/office/drawing/2014/main" id="{198C5DEB-E761-43FA-1FF4-E1140AA74F2C}"/>
              </a:ext>
            </a:extLst>
          </p:cNvPr>
          <p:cNvGrpSpPr/>
          <p:nvPr/>
        </p:nvGrpSpPr>
        <p:grpSpPr>
          <a:xfrm>
            <a:off x="8400256" y="3935523"/>
            <a:ext cx="3528393" cy="2731370"/>
            <a:chOff x="6523120" y="2812395"/>
            <a:chExt cx="3436495" cy="2731370"/>
          </a:xfrm>
        </p:grpSpPr>
        <p:cxnSp>
          <p:nvCxnSpPr>
            <p:cNvPr id="5" name="直線矢印コネクタ 4"/>
            <p:cNvCxnSpPr/>
            <p:nvPr/>
          </p:nvCxnSpPr>
          <p:spPr>
            <a:xfrm flipV="1">
              <a:off x="6888088" y="2812395"/>
              <a:ext cx="0" cy="21867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6888089" y="4999167"/>
              <a:ext cx="26249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円/楕円 8"/>
            <p:cNvSpPr/>
            <p:nvPr/>
          </p:nvSpPr>
          <p:spPr>
            <a:xfrm rot="20700000">
              <a:off x="7275922" y="4172966"/>
              <a:ext cx="1008112" cy="368623"/>
            </a:xfrm>
            <a:prstGeom prst="ellipse">
              <a:avLst/>
            </a:prstGeom>
            <a:solidFill>
              <a:srgbClr val="FFC000">
                <a:alpha val="34000"/>
              </a:srgb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lang="ja-JP" altLang="en-US" sz="1400"/>
            </a:p>
          </p:txBody>
        </p:sp>
        <p:sp>
          <p:nvSpPr>
            <p:cNvPr id="10" name="円/楕円 9"/>
            <p:cNvSpPr/>
            <p:nvPr/>
          </p:nvSpPr>
          <p:spPr>
            <a:xfrm rot="20700000">
              <a:off x="8018104" y="3676582"/>
              <a:ext cx="1008112" cy="368623"/>
            </a:xfrm>
            <a:prstGeom prst="ellipse">
              <a:avLst/>
            </a:prstGeom>
            <a:solidFill>
              <a:srgbClr val="FFC000">
                <a:alpha val="34000"/>
              </a:srgb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20000"/>
            </a:bodyPr>
            <a:lstStyle/>
            <a:p>
              <a:pPr algn="ctr"/>
              <a:endParaRPr lang="ja-JP" altLang="en-US" sz="1400"/>
            </a:p>
          </p:txBody>
        </p:sp>
        <p:sp>
          <p:nvSpPr>
            <p:cNvPr id="12" name="円/楕円 11"/>
            <p:cNvSpPr/>
            <p:nvPr/>
          </p:nvSpPr>
          <p:spPr>
            <a:xfrm>
              <a:off x="7390246" y="3330018"/>
              <a:ext cx="144016" cy="144016"/>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13" name="テキスト ボックス 12"/>
            <p:cNvSpPr txBox="1"/>
            <p:nvPr/>
          </p:nvSpPr>
          <p:spPr>
            <a:xfrm>
              <a:off x="8871620" y="5000027"/>
              <a:ext cx="752773" cy="307777"/>
            </a:xfrm>
            <a:prstGeom prst="rect">
              <a:avLst/>
            </a:prstGeom>
            <a:noFill/>
          </p:spPr>
          <p:txBody>
            <a:bodyPr wrap="square" rtlCol="0">
              <a:normAutofit/>
            </a:bodyPr>
            <a:lstStyle/>
            <a:p>
              <a:r>
                <a:rPr lang="ja-JP" altLang="en-US" sz="1400" dirty="0"/>
                <a:t>指標Ｘ</a:t>
              </a:r>
            </a:p>
          </p:txBody>
        </p:sp>
        <p:sp>
          <p:nvSpPr>
            <p:cNvPr id="14" name="テキスト ボックス 13"/>
            <p:cNvSpPr txBox="1"/>
            <p:nvPr/>
          </p:nvSpPr>
          <p:spPr>
            <a:xfrm>
              <a:off x="6523120" y="2914056"/>
              <a:ext cx="400110" cy="889605"/>
            </a:xfrm>
            <a:prstGeom prst="rect">
              <a:avLst/>
            </a:prstGeom>
            <a:noFill/>
          </p:spPr>
          <p:txBody>
            <a:bodyPr vert="eaVert" wrap="square" rtlCol="0">
              <a:normAutofit/>
            </a:bodyPr>
            <a:lstStyle/>
            <a:p>
              <a:r>
                <a:rPr lang="ja-JP" altLang="en-US" sz="1400" dirty="0"/>
                <a:t>指標Ｙ</a:t>
              </a:r>
            </a:p>
          </p:txBody>
        </p:sp>
        <p:sp>
          <p:nvSpPr>
            <p:cNvPr id="22" name="テキスト ボックス 21"/>
            <p:cNvSpPr txBox="1"/>
            <p:nvPr/>
          </p:nvSpPr>
          <p:spPr>
            <a:xfrm>
              <a:off x="7068942" y="2999579"/>
              <a:ext cx="1113392" cy="307777"/>
            </a:xfrm>
            <a:prstGeom prst="rect">
              <a:avLst/>
            </a:prstGeom>
            <a:noFill/>
          </p:spPr>
          <p:txBody>
            <a:bodyPr wrap="square" rtlCol="0">
              <a:normAutofit/>
            </a:bodyPr>
            <a:lstStyle/>
            <a:p>
              <a:r>
                <a:rPr lang="ja-JP" altLang="en-US" sz="1400" dirty="0">
                  <a:solidFill>
                    <a:srgbClr val="FF0000"/>
                  </a:solidFill>
                </a:rPr>
                <a:t>提案技術</a:t>
              </a:r>
            </a:p>
          </p:txBody>
        </p:sp>
        <p:sp>
          <p:nvSpPr>
            <p:cNvPr id="24" name="二等辺三角形 23"/>
            <p:cNvSpPr/>
            <p:nvPr/>
          </p:nvSpPr>
          <p:spPr>
            <a:xfrm>
              <a:off x="8616281" y="3772108"/>
              <a:ext cx="104701" cy="108012"/>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25" name="テキスト ボックス 24"/>
            <p:cNvSpPr txBox="1"/>
            <p:nvPr/>
          </p:nvSpPr>
          <p:spPr>
            <a:xfrm>
              <a:off x="8705956" y="3656060"/>
              <a:ext cx="1113392" cy="307777"/>
            </a:xfrm>
            <a:prstGeom prst="rect">
              <a:avLst/>
            </a:prstGeom>
            <a:noFill/>
          </p:spPr>
          <p:txBody>
            <a:bodyPr wrap="square" rtlCol="0">
              <a:normAutofit/>
            </a:bodyPr>
            <a:lstStyle/>
            <a:p>
              <a:r>
                <a:rPr lang="en-US" altLang="ja-JP" sz="1400" dirty="0"/>
                <a:t>X</a:t>
              </a:r>
              <a:r>
                <a:rPr lang="ja-JP" altLang="en-US" sz="1400" dirty="0"/>
                <a:t>製○○</a:t>
              </a:r>
            </a:p>
          </p:txBody>
        </p:sp>
        <p:sp>
          <p:nvSpPr>
            <p:cNvPr id="26" name="テキスト ボックス 25"/>
            <p:cNvSpPr txBox="1"/>
            <p:nvPr/>
          </p:nvSpPr>
          <p:spPr>
            <a:xfrm>
              <a:off x="7896200" y="4341804"/>
              <a:ext cx="1113392" cy="307777"/>
            </a:xfrm>
            <a:prstGeom prst="rect">
              <a:avLst/>
            </a:prstGeom>
            <a:noFill/>
          </p:spPr>
          <p:txBody>
            <a:bodyPr wrap="square" rtlCol="0">
              <a:normAutofit/>
            </a:bodyPr>
            <a:lstStyle/>
            <a:p>
              <a:r>
                <a:rPr lang="en-US" altLang="ja-JP" sz="1400" dirty="0"/>
                <a:t>Y</a:t>
              </a:r>
              <a:r>
                <a:rPr lang="ja-JP" altLang="en-US" sz="1400" dirty="0"/>
                <a:t>製○○</a:t>
              </a:r>
            </a:p>
          </p:txBody>
        </p:sp>
        <p:sp>
          <p:nvSpPr>
            <p:cNvPr id="29" name="ひし形 28"/>
            <p:cNvSpPr/>
            <p:nvPr/>
          </p:nvSpPr>
          <p:spPr>
            <a:xfrm>
              <a:off x="7915568" y="4235837"/>
              <a:ext cx="144016" cy="144016"/>
            </a:xfrm>
            <a:prstGeom prst="diamond">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30" name="テキスト ボックス 29"/>
            <p:cNvSpPr txBox="1"/>
            <p:nvPr/>
          </p:nvSpPr>
          <p:spPr>
            <a:xfrm>
              <a:off x="7749074" y="3429001"/>
              <a:ext cx="1113392" cy="307777"/>
            </a:xfrm>
            <a:prstGeom prst="rect">
              <a:avLst/>
            </a:prstGeom>
            <a:noFill/>
          </p:spPr>
          <p:txBody>
            <a:bodyPr wrap="square" rtlCol="0">
              <a:normAutofit/>
            </a:bodyPr>
            <a:lstStyle/>
            <a:p>
              <a:r>
                <a:rPr lang="ja-JP" altLang="en-US" sz="1400" dirty="0"/>
                <a:t>技術</a:t>
              </a:r>
              <a:r>
                <a:rPr lang="en-US" altLang="ja-JP" sz="1400" dirty="0"/>
                <a:t>α</a:t>
              </a:r>
              <a:endParaRPr lang="ja-JP" altLang="en-US" sz="1400" dirty="0"/>
            </a:p>
          </p:txBody>
        </p:sp>
        <p:sp>
          <p:nvSpPr>
            <p:cNvPr id="31" name="テキスト ボックス 30"/>
            <p:cNvSpPr txBox="1"/>
            <p:nvPr/>
          </p:nvSpPr>
          <p:spPr>
            <a:xfrm>
              <a:off x="6923231" y="3999373"/>
              <a:ext cx="1113392" cy="307777"/>
            </a:xfrm>
            <a:prstGeom prst="rect">
              <a:avLst/>
            </a:prstGeom>
            <a:noFill/>
          </p:spPr>
          <p:txBody>
            <a:bodyPr wrap="square" rtlCol="0">
              <a:normAutofit/>
            </a:bodyPr>
            <a:lstStyle/>
            <a:p>
              <a:r>
                <a:rPr lang="ja-JP" altLang="en-US" sz="1400" dirty="0"/>
                <a:t>技術</a:t>
              </a:r>
              <a:r>
                <a:rPr lang="en-US" altLang="ja-JP" sz="1400" dirty="0"/>
                <a:t>β</a:t>
              </a:r>
              <a:endParaRPr lang="ja-JP" altLang="en-US" sz="1400" dirty="0"/>
            </a:p>
          </p:txBody>
        </p:sp>
        <p:sp>
          <p:nvSpPr>
            <p:cNvPr id="33" name="テキスト ボックス 32"/>
            <p:cNvSpPr txBox="1"/>
            <p:nvPr/>
          </p:nvSpPr>
          <p:spPr>
            <a:xfrm>
              <a:off x="7223282" y="4569915"/>
              <a:ext cx="1113392" cy="307777"/>
            </a:xfrm>
            <a:prstGeom prst="rect">
              <a:avLst/>
            </a:prstGeom>
            <a:noFill/>
          </p:spPr>
          <p:txBody>
            <a:bodyPr wrap="square" rtlCol="0">
              <a:normAutofit/>
            </a:bodyPr>
            <a:lstStyle/>
            <a:p>
              <a:r>
                <a:rPr lang="en-US" altLang="ja-JP" sz="1400" dirty="0"/>
                <a:t>Z</a:t>
              </a:r>
              <a:r>
                <a:rPr lang="ja-JP" altLang="en-US" sz="1400" dirty="0"/>
                <a:t>製○○</a:t>
              </a:r>
            </a:p>
          </p:txBody>
        </p:sp>
        <p:sp>
          <p:nvSpPr>
            <p:cNvPr id="34" name="円/楕円 33"/>
            <p:cNvSpPr>
              <a:spLocks noChangeAspect="1"/>
            </p:cNvSpPr>
            <p:nvPr/>
          </p:nvSpPr>
          <p:spPr>
            <a:xfrm>
              <a:off x="7635963" y="4363399"/>
              <a:ext cx="126734" cy="12673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56" name="テキスト ボックス 55"/>
            <p:cNvSpPr txBox="1"/>
            <p:nvPr/>
          </p:nvSpPr>
          <p:spPr>
            <a:xfrm>
              <a:off x="7748349" y="5205211"/>
              <a:ext cx="749564" cy="338554"/>
            </a:xfrm>
            <a:prstGeom prst="rect">
              <a:avLst/>
            </a:prstGeom>
            <a:noFill/>
          </p:spPr>
          <p:txBody>
            <a:bodyPr wrap="square" rtlCol="0">
              <a:normAutofit/>
            </a:bodyPr>
            <a:lstStyle/>
            <a:p>
              <a:r>
                <a:rPr lang="ja-JP" altLang="en-US" sz="1600" dirty="0"/>
                <a:t>例②</a:t>
              </a:r>
            </a:p>
          </p:txBody>
        </p:sp>
        <p:sp>
          <p:nvSpPr>
            <p:cNvPr id="58" name="円/楕円 57"/>
            <p:cNvSpPr>
              <a:spLocks noChangeAspect="1"/>
            </p:cNvSpPr>
            <p:nvPr/>
          </p:nvSpPr>
          <p:spPr>
            <a:xfrm>
              <a:off x="8316017" y="3854906"/>
              <a:ext cx="132495" cy="13249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ja-JP" altLang="en-US" sz="1400"/>
            </a:p>
          </p:txBody>
        </p:sp>
        <p:sp>
          <p:nvSpPr>
            <p:cNvPr id="61" name="テキスト ボックス 60"/>
            <p:cNvSpPr txBox="1"/>
            <p:nvPr/>
          </p:nvSpPr>
          <p:spPr>
            <a:xfrm>
              <a:off x="8331208" y="4011686"/>
              <a:ext cx="1628407" cy="274074"/>
            </a:xfrm>
            <a:prstGeom prst="rect">
              <a:avLst/>
            </a:prstGeom>
            <a:noFill/>
          </p:spPr>
          <p:txBody>
            <a:bodyPr wrap="square" rtlCol="0">
              <a:noAutofit/>
            </a:bodyPr>
            <a:lstStyle/>
            <a:p>
              <a:r>
                <a:rPr lang="ja-JP" altLang="en-US" sz="1400" dirty="0"/>
                <a:t>保有技術（現状）</a:t>
              </a:r>
            </a:p>
          </p:txBody>
        </p:sp>
      </p:grpSp>
      <p:sp>
        <p:nvSpPr>
          <p:cNvPr id="3" name="正方形/長方形 2"/>
          <p:cNvSpPr/>
          <p:nvPr/>
        </p:nvSpPr>
        <p:spPr>
          <a:xfrm>
            <a:off x="263352" y="719828"/>
            <a:ext cx="11089229" cy="1200329"/>
          </a:xfrm>
          <a:prstGeom prst="rect">
            <a:avLst/>
          </a:prstGeom>
        </p:spPr>
        <p:txBody>
          <a:bodyPr wrap="square">
            <a:spAutoFit/>
          </a:bodyPr>
          <a:lstStyle/>
          <a:p>
            <a:pPr marL="87313" indent="-87313">
              <a:buFont typeface="Arial" pitchFamily="34" charset="0"/>
              <a:buChar char="•"/>
            </a:pPr>
            <a:r>
              <a:rPr lang="ja-JP" altLang="en-US" sz="1200" i="1" dirty="0">
                <a:solidFill>
                  <a:srgbClr val="0000FF"/>
                </a:solidFill>
              </a:rPr>
              <a:t>提案する研究開発の背景、課題、ベンチマーク、狙いを記載してください。</a:t>
            </a:r>
            <a:endParaRPr lang="en-US" altLang="ja-JP" sz="1200" i="1" dirty="0">
              <a:solidFill>
                <a:srgbClr val="0000FF"/>
              </a:solidFill>
            </a:endParaRPr>
          </a:p>
          <a:p>
            <a:r>
              <a:rPr lang="ja-JP" altLang="en-US" sz="1200" i="1" kern="100" dirty="0">
                <a:solidFill>
                  <a:srgbClr val="0000FF"/>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200" i="1" dirty="0">
                <a:solidFill>
                  <a:srgbClr val="0000FF"/>
                </a:solidFill>
                <a:latin typeface="Meiryo UI" panose="020B0604030504040204" pitchFamily="50" charset="-128"/>
                <a:ea typeface="Meiryo UI" panose="020B0604030504040204" pitchFamily="50" charset="-128"/>
              </a:rPr>
              <a:t>図表のフォーマットに限定しません。適宜、追記・修正ください</a:t>
            </a:r>
            <a:endParaRPr lang="en-US" altLang="ja-JP" sz="1200" i="1" dirty="0">
              <a:solidFill>
                <a:srgbClr val="0000FF"/>
              </a:solidFill>
              <a:latin typeface="Meiryo UI" panose="020B0604030504040204" pitchFamily="50" charset="-128"/>
              <a:ea typeface="Meiryo UI" panose="020B0604030504040204" pitchFamily="50" charset="-128"/>
            </a:endParaRPr>
          </a:p>
          <a:p>
            <a:r>
              <a:rPr lang="ja-JP" altLang="en-US" sz="1200" i="1" dirty="0">
                <a:solidFill>
                  <a:srgbClr val="0000FF"/>
                </a:solidFill>
                <a:latin typeface="Meiryo UI" panose="020B0604030504040204" pitchFamily="50" charset="-128"/>
                <a:ea typeface="Meiryo UI" panose="020B0604030504040204" pitchFamily="50" charset="-128"/>
              </a:rPr>
              <a:t>・提案事業者の現状技術レベルと本プロジェクト完了後の到達点について 国内外の競合他社との位置づけが分かるように説明ください。</a:t>
            </a:r>
            <a:endParaRPr lang="en-US" altLang="ja-JP" sz="1200" i="1" dirty="0">
              <a:solidFill>
                <a:srgbClr val="0000FF"/>
              </a:solidFill>
            </a:endParaRPr>
          </a:p>
          <a:p>
            <a:pPr marL="87313" indent="-87313">
              <a:buFont typeface="Arial" pitchFamily="34" charset="0"/>
              <a:buChar char="•"/>
            </a:pPr>
            <a:r>
              <a:rPr lang="ja-JP" altLang="en-US" sz="1200" i="1" dirty="0">
                <a:solidFill>
                  <a:srgbClr val="0000FF"/>
                </a:solidFill>
              </a:rPr>
              <a:t>定量的な技術目標と設定の背景を示してください。</a:t>
            </a:r>
            <a:endParaRPr lang="en-US" altLang="ja-JP" sz="1200" i="1" dirty="0">
              <a:solidFill>
                <a:srgbClr val="0000FF"/>
              </a:solidFill>
            </a:endParaRPr>
          </a:p>
          <a:p>
            <a:pPr marL="87313" indent="-87313">
              <a:buFont typeface="Arial" pitchFamily="34" charset="0"/>
              <a:buChar char="•"/>
            </a:pPr>
            <a:r>
              <a:rPr lang="ja-JP" altLang="en-US" sz="1200" i="1" dirty="0">
                <a:solidFill>
                  <a:srgbClr val="0000FF"/>
                </a:solidFill>
              </a:rPr>
              <a:t>先行技術・知財状況を分析した上で、当該技術分野において技術的な優位性を有すること、及び本研究開発に携わる各機関の必要性をアピールすることによって実現可能性を説明してください</a:t>
            </a:r>
            <a:endParaRPr lang="en-US" altLang="ja-JP" sz="1200" i="1" dirty="0">
              <a:solidFill>
                <a:srgbClr val="0000FF"/>
              </a:solidFill>
            </a:endParaRPr>
          </a:p>
        </p:txBody>
      </p:sp>
      <p:sp>
        <p:nvSpPr>
          <p:cNvPr id="7" name="スライド番号プレースホルダー 6">
            <a:extLst>
              <a:ext uri="{FF2B5EF4-FFF2-40B4-BE49-F238E27FC236}">
                <a16:creationId xmlns:a16="http://schemas.microsoft.com/office/drawing/2014/main" id="{86CDC03E-99C7-4C67-A3B9-349E8CB93165}"/>
              </a:ext>
            </a:extLst>
          </p:cNvPr>
          <p:cNvSpPr>
            <a:spLocks noGrp="1"/>
          </p:cNvSpPr>
          <p:nvPr>
            <p:ph type="sldNum" sz="quarter" idx="12"/>
          </p:nvPr>
        </p:nvSpPr>
        <p:spPr/>
        <p:txBody>
          <a:bodyPr/>
          <a:lstStyle/>
          <a:p>
            <a:fld id="{8D8A5D70-00BF-43D1-9518-0183EFEF9A82}" type="slidenum">
              <a:rPr kumimoji="1" lang="ja-JP" altLang="en-US" smtClean="0"/>
              <a:pPr/>
              <a:t>31</a:t>
            </a:fld>
            <a:endParaRPr kumimoji="1" lang="ja-JP" altLang="en-US"/>
          </a:p>
        </p:txBody>
      </p:sp>
      <p:sp>
        <p:nvSpPr>
          <p:cNvPr id="11" name="Title 1">
            <a:extLst>
              <a:ext uri="{FF2B5EF4-FFF2-40B4-BE49-F238E27FC236}">
                <a16:creationId xmlns:a16="http://schemas.microsoft.com/office/drawing/2014/main" id="{7D44118B-88E5-E354-0DB6-06BE6551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３</a:t>
            </a:r>
            <a:r>
              <a:rPr lang="en-US" altLang="ja-JP" sz="2000" b="1" dirty="0">
                <a:solidFill>
                  <a:schemeClr val="tx1"/>
                </a:solidFill>
              </a:rPr>
              <a:t>. </a:t>
            </a:r>
            <a:r>
              <a:rPr lang="ja-JP" altLang="en-US" sz="2000" b="1" dirty="0">
                <a:solidFill>
                  <a:schemeClr val="tx1"/>
                </a:solidFill>
              </a:rPr>
              <a:t>研究開発実績（技術的優位性）</a:t>
            </a:r>
            <a:endParaRPr kumimoji="1" lang="en-US" sz="2000" b="1" dirty="0">
              <a:solidFill>
                <a:schemeClr val="tx1"/>
              </a:solidFill>
            </a:endParaRPr>
          </a:p>
        </p:txBody>
      </p:sp>
      <p:sp>
        <p:nvSpPr>
          <p:cNvPr id="16" name="テキスト ボックス 15">
            <a:extLst>
              <a:ext uri="{FF2B5EF4-FFF2-40B4-BE49-F238E27FC236}">
                <a16:creationId xmlns:a16="http://schemas.microsoft.com/office/drawing/2014/main" id="{473F990F-9B85-6EDD-A3F6-F588D725AB6E}"/>
              </a:ext>
            </a:extLst>
          </p:cNvPr>
          <p:cNvSpPr txBox="1"/>
          <p:nvPr/>
        </p:nvSpPr>
        <p:spPr>
          <a:xfrm>
            <a:off x="7219233" y="3618633"/>
            <a:ext cx="2234462" cy="276999"/>
          </a:xfrm>
          <a:prstGeom prst="rect">
            <a:avLst/>
          </a:prstGeom>
          <a:noFill/>
        </p:spPr>
        <p:txBody>
          <a:bodyPr wrap="square">
            <a:spAutoFit/>
          </a:bodyPr>
          <a:lstStyle/>
          <a:p>
            <a:r>
              <a:rPr lang="ja-JP" altLang="en-US" sz="1200" b="1" dirty="0"/>
              <a:t>■ベンチマークのイメージ</a:t>
            </a:r>
            <a:endParaRPr lang="en-US" altLang="ja-JP" sz="1200" b="1" dirty="0"/>
          </a:p>
        </p:txBody>
      </p:sp>
    </p:spTree>
    <p:extLst>
      <p:ext uri="{BB962C8B-B14F-4D97-AF65-F5344CB8AC3E}">
        <p14:creationId xmlns:p14="http://schemas.microsoft.com/office/powerpoint/2010/main" val="907360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3466955075"/>
              </p:ext>
            </p:extLst>
          </p:nvPr>
        </p:nvGraphicFramePr>
        <p:xfrm>
          <a:off x="1152375" y="1634927"/>
          <a:ext cx="10498337" cy="5106441"/>
        </p:xfrm>
        <a:graphic>
          <a:graphicData uri="http://schemas.openxmlformats.org/drawingml/2006/table">
            <a:tbl>
              <a:tblPr>
                <a:tableStyleId>{5940675A-B579-460E-94D1-54222C63F5DA}</a:tableStyleId>
              </a:tblPr>
              <a:tblGrid>
                <a:gridCol w="1623731">
                  <a:extLst>
                    <a:ext uri="{9D8B030D-6E8A-4147-A177-3AD203B41FA5}">
                      <a16:colId xmlns:a16="http://schemas.microsoft.com/office/drawing/2014/main" val="181793480"/>
                    </a:ext>
                  </a:extLst>
                </a:gridCol>
                <a:gridCol w="1623731">
                  <a:extLst>
                    <a:ext uri="{9D8B030D-6E8A-4147-A177-3AD203B41FA5}">
                      <a16:colId xmlns:a16="http://schemas.microsoft.com/office/drawing/2014/main" val="20002"/>
                    </a:ext>
                  </a:extLst>
                </a:gridCol>
                <a:gridCol w="1531875">
                  <a:extLst>
                    <a:ext uri="{9D8B030D-6E8A-4147-A177-3AD203B41FA5}">
                      <a16:colId xmlns:a16="http://schemas.microsoft.com/office/drawing/2014/main" val="2123249531"/>
                    </a:ext>
                  </a:extLst>
                </a:gridCol>
                <a:gridCol w="1531875">
                  <a:extLst>
                    <a:ext uri="{9D8B030D-6E8A-4147-A177-3AD203B41FA5}">
                      <a16:colId xmlns:a16="http://schemas.microsoft.com/office/drawing/2014/main" val="20003"/>
                    </a:ext>
                  </a:extLst>
                </a:gridCol>
                <a:gridCol w="1429749">
                  <a:extLst>
                    <a:ext uri="{9D8B030D-6E8A-4147-A177-3AD203B41FA5}">
                      <a16:colId xmlns:a16="http://schemas.microsoft.com/office/drawing/2014/main" val="20004"/>
                    </a:ext>
                  </a:extLst>
                </a:gridCol>
                <a:gridCol w="1429749">
                  <a:extLst>
                    <a:ext uri="{9D8B030D-6E8A-4147-A177-3AD203B41FA5}">
                      <a16:colId xmlns:a16="http://schemas.microsoft.com/office/drawing/2014/main" val="20005"/>
                    </a:ext>
                  </a:extLst>
                </a:gridCol>
                <a:gridCol w="1327627">
                  <a:extLst>
                    <a:ext uri="{9D8B030D-6E8A-4147-A177-3AD203B41FA5}">
                      <a16:colId xmlns:a16="http://schemas.microsoft.com/office/drawing/2014/main" val="20006"/>
                    </a:ext>
                  </a:extLst>
                </a:gridCol>
              </a:tblGrid>
              <a:tr h="745837">
                <a:tc>
                  <a:txBody>
                    <a:bodyPr/>
                    <a:lstStyle/>
                    <a:p>
                      <a:pPr algn="ctr" fontAlgn="ctr"/>
                      <a:r>
                        <a:rPr lang="ja-JP" altLang="en-US" sz="1400" u="none" strike="noStrike" dirty="0"/>
                        <a:t>研究開発内容</a:t>
                      </a:r>
                      <a:endParaRPr lang="en-US" altLang="ja-JP" sz="1400" u="none" strike="noStrike" dirty="0"/>
                    </a:p>
                    <a:p>
                      <a:pPr algn="ctr" fontAlgn="ctr"/>
                      <a:r>
                        <a:rPr lang="ja-JP" altLang="en-US" sz="1400" u="none" strike="noStrike" dirty="0"/>
                        <a:t>（実施主体）</a:t>
                      </a:r>
                      <a:endParaRPr lang="en-US" altLang="ja-JP" sz="1400" u="none" strike="noStrike" dirty="0"/>
                    </a:p>
                  </a:txBody>
                  <a:tcPr marL="0" marR="0" marT="0" marB="0" anchor="ctr"/>
                </a:tc>
                <a:tc>
                  <a:txBody>
                    <a:bodyPr/>
                    <a:lstStyle/>
                    <a:p>
                      <a:pPr algn="ctr" fontAlgn="ctr"/>
                      <a:r>
                        <a:rPr lang="en-US" altLang="ja-JP" sz="1600" u="none" strike="noStrike" dirty="0"/>
                        <a:t>2025FY</a:t>
                      </a:r>
                      <a:endParaRPr lang="en-US" sz="1600" u="none" strike="noStrike" dirty="0"/>
                    </a:p>
                  </a:txBody>
                  <a:tcPr marL="0" marR="0" marT="0" marB="0" anchor="ctr"/>
                </a:tc>
                <a:tc>
                  <a:txBody>
                    <a:bodyPr/>
                    <a:lstStyle/>
                    <a:p>
                      <a:pPr algn="ctr" fontAlgn="ctr"/>
                      <a:r>
                        <a:rPr lang="en-US" altLang="ja-JP" sz="1600" u="none" strike="noStrike" dirty="0"/>
                        <a:t>2026FY</a:t>
                      </a:r>
                      <a:endParaRPr lang="en-US" sz="1600" b="1" i="0" u="none" strike="noStrike" dirty="0">
                        <a:solidFill>
                          <a:srgbClr val="000000"/>
                        </a:solidFill>
                        <a:latin typeface="ＭＳ Ｐゴシック"/>
                      </a:endParaRPr>
                    </a:p>
                  </a:txBody>
                  <a:tcPr marL="0" marR="0" marT="0" marB="0" anchor="ctr"/>
                </a:tc>
                <a:tc>
                  <a:txBody>
                    <a:bodyPr/>
                    <a:lstStyle/>
                    <a:p>
                      <a:pPr algn="ctr" fontAlgn="ctr"/>
                      <a:r>
                        <a:rPr lang="en-US" altLang="ja-JP" sz="1600" u="none" strike="noStrike" dirty="0"/>
                        <a:t>2027FY</a:t>
                      </a:r>
                      <a:endParaRPr lang="en-US"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2028FY</a:t>
                      </a:r>
                      <a:endParaRPr lang="en-US" altLang="ja-JP"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2029FY</a:t>
                      </a:r>
                      <a:endParaRPr lang="en-US" altLang="ja-JP" sz="1600" b="1" i="0" u="none" strike="noStrike" dirty="0">
                        <a:solidFill>
                          <a:srgbClr val="000000"/>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600" u="none" strike="noStrike" dirty="0"/>
                        <a:t>2030FY</a:t>
                      </a:r>
                      <a:endParaRPr lang="en-US" altLang="ja-JP" sz="1600" b="1"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0"/>
                  </a:ext>
                </a:extLst>
              </a:tr>
              <a:tr h="887946">
                <a:tc>
                  <a:txBody>
                    <a:bodyPr/>
                    <a:lstStyle/>
                    <a:p>
                      <a:pPr algn="l" fontAlgn="ctr"/>
                      <a:r>
                        <a:rPr lang="ja-JP" altLang="en-US" sz="1400" b="0" i="0" u="none" strike="noStrike" dirty="0">
                          <a:solidFill>
                            <a:srgbClr val="000000"/>
                          </a:solidFill>
                          <a:latin typeface="ＭＳ Ｐゴシック"/>
                        </a:rPr>
                        <a:t>１）＊＊＊</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1"/>
                  </a:ext>
                </a:extLst>
              </a:tr>
              <a:tr h="664346">
                <a:tc>
                  <a:txBody>
                    <a:bodyPr/>
                    <a:lstStyle/>
                    <a:p>
                      <a:pPr algn="l" fontAlgn="ctr"/>
                      <a:r>
                        <a:rPr lang="ja-JP" altLang="en-US" sz="1400" b="0" i="0" u="none" strike="noStrike" dirty="0">
                          <a:solidFill>
                            <a:srgbClr val="000000"/>
                          </a:solidFill>
                          <a:latin typeface="ＭＳ Ｐゴシック"/>
                        </a:rPr>
                        <a:t>２）＊＊＊</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2"/>
                  </a:ext>
                </a:extLst>
              </a:tr>
              <a:tr h="2160240">
                <a:tc>
                  <a:txBody>
                    <a:bodyPr/>
                    <a:lstStyle/>
                    <a:p>
                      <a:pPr algn="l" fontAlgn="ctr"/>
                      <a:r>
                        <a:rPr lang="ja-JP" altLang="en-US" sz="1400" b="0" i="0" u="none" strike="noStrike" dirty="0">
                          <a:solidFill>
                            <a:srgbClr val="000000"/>
                          </a:solidFill>
                          <a:latin typeface="ＭＳ Ｐゴシック"/>
                        </a:rPr>
                        <a:t>３）＊＊＊</a:t>
                      </a:r>
                      <a:endParaRPr lang="en-US" altLang="ja-JP" sz="1400" b="0" i="0" u="none" strike="noStrike" dirty="0">
                        <a:solidFill>
                          <a:srgbClr val="000000"/>
                        </a:solidFill>
                        <a:latin typeface="ＭＳ Ｐゴシック"/>
                      </a:endParaRPr>
                    </a:p>
                    <a:p>
                      <a:pPr algn="l" fontAlgn="ctr"/>
                      <a:r>
                        <a:rPr lang="ja-JP" altLang="en-US" sz="1400" b="0" i="0" u="none" strike="noStrike" dirty="0">
                          <a:solidFill>
                            <a:srgbClr val="000000"/>
                          </a:solidFill>
                          <a:latin typeface="ＭＳ Ｐゴシック"/>
                        </a:rPr>
                        <a:t>（＊社）</a:t>
                      </a: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3780090974"/>
                  </a:ext>
                </a:extLst>
              </a:tr>
              <a:tr h="648072">
                <a:tc>
                  <a:txBody>
                    <a:bodyPr/>
                    <a:lstStyle/>
                    <a:p>
                      <a:pPr marL="0" marR="0" lvl="0" indent="0" algn="r" defTabSz="914377" rtl="0" eaLnBrk="1" fontAlgn="ctr" latinLnBrk="0" hangingPunct="1">
                        <a:lnSpc>
                          <a:spcPct val="100000"/>
                        </a:lnSpc>
                        <a:spcBef>
                          <a:spcPts val="0"/>
                        </a:spcBef>
                        <a:spcAft>
                          <a:spcPts val="0"/>
                        </a:spcAft>
                        <a:buClrTx/>
                        <a:buSzTx/>
                        <a:buFontTx/>
                        <a:buNone/>
                        <a:tabLst/>
                        <a:defRPr/>
                      </a:pPr>
                      <a:r>
                        <a:rPr lang="en-US" altLang="ja-JP" sz="900" b="0" i="0" u="none" strike="noStrike" dirty="0">
                          <a:solidFill>
                            <a:srgbClr val="000000"/>
                          </a:solidFill>
                          <a:latin typeface="ＭＳ Ｐゴシック"/>
                        </a:rPr>
                        <a:t>[</a:t>
                      </a:r>
                      <a:r>
                        <a:rPr lang="ja-JP" altLang="en-US" sz="900" b="0" i="0" u="none" strike="noStrike" dirty="0">
                          <a:solidFill>
                            <a:srgbClr val="000000"/>
                          </a:solidFill>
                          <a:latin typeface="ＭＳ Ｐゴシック"/>
                        </a:rPr>
                        <a:t>単位：百万円</a:t>
                      </a:r>
                      <a:r>
                        <a:rPr lang="en-US" altLang="ja-JP" sz="900" b="0" i="0" u="none" strike="noStrike" dirty="0">
                          <a:solidFill>
                            <a:srgbClr val="000000"/>
                          </a:solidFill>
                          <a:latin typeface="ＭＳ Ｐゴシック"/>
                        </a:rPr>
                        <a:t>]</a:t>
                      </a:r>
                      <a:endParaRPr lang="ja-JP" altLang="en-US" sz="900" b="0" i="0" u="none" strike="noStrike" dirty="0">
                        <a:solidFill>
                          <a:srgbClr val="000000"/>
                        </a:solidFill>
                        <a:latin typeface="ＭＳ Ｐゴシック"/>
                      </a:endParaRPr>
                    </a:p>
                    <a:p>
                      <a:pPr algn="r" fontAlgn="ctr"/>
                      <a:r>
                        <a:rPr lang="ja-JP" altLang="en-US" sz="900" b="0" i="0" u="none" strike="noStrike" dirty="0">
                          <a:solidFill>
                            <a:srgbClr val="000000"/>
                          </a:solidFill>
                          <a:latin typeface="ＭＳ Ｐゴシック"/>
                        </a:rPr>
                        <a:t>予算合計（自己負担込み額）</a:t>
                      </a:r>
                      <a:endParaRPr lang="en-US" altLang="ja-JP" sz="900" b="0" i="0" u="none" strike="noStrike" dirty="0">
                        <a:solidFill>
                          <a:srgbClr val="000000"/>
                        </a:solidFill>
                        <a:latin typeface="ＭＳ Ｐゴシック"/>
                      </a:endParaRPr>
                    </a:p>
                    <a:p>
                      <a:pPr marL="0" marR="0" lvl="0" indent="0" algn="r" defTabSz="914377"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latin typeface="ＭＳ Ｐゴシック"/>
                        </a:rPr>
                        <a:t>予算合計（</a:t>
                      </a:r>
                      <a:r>
                        <a:rPr lang="en-US" altLang="ja-JP" sz="900" b="0" i="0" u="none" strike="noStrike" dirty="0">
                          <a:solidFill>
                            <a:srgbClr val="000000"/>
                          </a:solidFill>
                          <a:latin typeface="ＭＳ Ｐゴシック"/>
                        </a:rPr>
                        <a:t>NEDO</a:t>
                      </a:r>
                      <a:r>
                        <a:rPr lang="ja-JP" altLang="en-US" sz="900" b="0" i="0" u="none" strike="noStrike" dirty="0">
                          <a:solidFill>
                            <a:srgbClr val="000000"/>
                          </a:solidFill>
                          <a:latin typeface="ＭＳ Ｐゴシック"/>
                        </a:rPr>
                        <a:t>負担額）</a:t>
                      </a:r>
                      <a:endParaRPr lang="en-US" altLang="ja-JP" sz="900" b="0" i="0" u="none" strike="noStrike" dirty="0">
                        <a:solidFill>
                          <a:srgbClr val="000000"/>
                        </a:solidFill>
                        <a:latin typeface="ＭＳ Ｐゴシック"/>
                      </a:endParaRPr>
                    </a:p>
                  </a:txBody>
                  <a:tcPr marL="0" marR="0" marT="0" marB="0" anchor="ctr"/>
                </a:tc>
                <a:tc>
                  <a:txBody>
                    <a:bodyPr/>
                    <a:lstStyle/>
                    <a:p>
                      <a:pPr algn="l" fontAlgn="ctr"/>
                      <a:endParaRPr lang="ja-JP" altLang="en-US" sz="9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6251307"/>
                  </a:ext>
                </a:extLst>
              </a:tr>
            </a:tbl>
          </a:graphicData>
        </a:graphic>
      </p:graphicFrame>
      <p:sp>
        <p:nvSpPr>
          <p:cNvPr id="3" name="正方形/長方形 2"/>
          <p:cNvSpPr/>
          <p:nvPr/>
        </p:nvSpPr>
        <p:spPr>
          <a:xfrm>
            <a:off x="407368" y="450957"/>
            <a:ext cx="11521280" cy="830997"/>
          </a:xfrm>
          <a:prstGeom prst="rect">
            <a:avLst/>
          </a:prstGeom>
        </p:spPr>
        <p:txBody>
          <a:bodyPr wrap="square">
            <a:spAutoFit/>
          </a:bodyPr>
          <a:lstStyle/>
          <a:p>
            <a:pPr marL="87313" indent="-87313"/>
            <a:r>
              <a:rPr lang="ja-JP" altLang="en-US" sz="1200" i="1" dirty="0">
                <a:solidFill>
                  <a:srgbClr val="0000FF"/>
                </a:solidFill>
              </a:rPr>
              <a:t>・毎年度の実施内容と毎年度の達成目標を記載。研究スケジュールにあわせて</a:t>
            </a:r>
            <a:r>
              <a:rPr lang="en-US" altLang="ja-JP" sz="1200" i="1" dirty="0">
                <a:solidFill>
                  <a:srgbClr val="0000FF"/>
                </a:solidFill>
              </a:rPr>
              <a:t>TRL</a:t>
            </a:r>
            <a:r>
              <a:rPr lang="ja-JP" altLang="en-US" sz="1200" i="1" dirty="0">
                <a:solidFill>
                  <a:srgbClr val="0000FF"/>
                </a:solidFill>
              </a:rPr>
              <a:t>を記載。年度末の達成</a:t>
            </a:r>
            <a:r>
              <a:rPr lang="en-US" altLang="ja-JP" sz="1200" i="1" dirty="0">
                <a:solidFill>
                  <a:srgbClr val="0000FF"/>
                </a:solidFill>
              </a:rPr>
              <a:t>TRL</a:t>
            </a:r>
            <a:r>
              <a:rPr lang="ja-JP" altLang="en-US" sz="1200" i="1" dirty="0">
                <a:solidFill>
                  <a:srgbClr val="0000FF"/>
                </a:solidFill>
              </a:rPr>
              <a:t>レベルを記載。</a:t>
            </a:r>
            <a:endParaRPr lang="en-US" altLang="ja-JP" sz="1200" i="1" dirty="0">
              <a:solidFill>
                <a:srgbClr val="0000FF"/>
              </a:solidFill>
            </a:endParaRPr>
          </a:p>
          <a:p>
            <a:pPr marL="87313" indent="-87313"/>
            <a:r>
              <a:rPr lang="ja-JP" altLang="en-US" sz="1200" i="1" dirty="0">
                <a:solidFill>
                  <a:srgbClr val="0000FF"/>
                </a:solidFill>
              </a:rPr>
              <a:t>・現時点、</a:t>
            </a:r>
            <a:r>
              <a:rPr lang="en-US" altLang="ja-JP" sz="1200" i="1" dirty="0">
                <a:solidFill>
                  <a:srgbClr val="0000FF"/>
                </a:solidFill>
              </a:rPr>
              <a:t>SG</a:t>
            </a:r>
            <a:r>
              <a:rPr lang="ja-JP" altLang="en-US" sz="1200" i="1" dirty="0">
                <a:solidFill>
                  <a:srgbClr val="0000FF"/>
                </a:solidFill>
              </a:rPr>
              <a:t>時点の達成レベル、</a:t>
            </a:r>
            <a:r>
              <a:rPr lang="en-US" altLang="ja-JP" sz="1200" i="1" dirty="0">
                <a:solidFill>
                  <a:srgbClr val="0000FF"/>
                </a:solidFill>
              </a:rPr>
              <a:t>NEDO</a:t>
            </a:r>
            <a:r>
              <a:rPr lang="ja-JP" altLang="en-US" sz="1200" i="1" dirty="0">
                <a:solidFill>
                  <a:srgbClr val="0000FF"/>
                </a:solidFill>
              </a:rPr>
              <a:t>事業終了時点の達成レベルを記載。</a:t>
            </a:r>
            <a:r>
              <a:rPr lang="en-US" altLang="ja-JP" sz="1200" i="1" dirty="0">
                <a:solidFill>
                  <a:srgbClr val="0000FF"/>
                </a:solidFill>
              </a:rPr>
              <a:t>TRL</a:t>
            </a:r>
            <a:r>
              <a:rPr lang="ja-JP" altLang="en-US" sz="1200" i="1" dirty="0">
                <a:solidFill>
                  <a:srgbClr val="0000FF"/>
                </a:solidFill>
              </a:rPr>
              <a:t>も明記。</a:t>
            </a:r>
            <a:endParaRPr lang="en-US" altLang="ja-JP" sz="1200" i="1" dirty="0">
              <a:solidFill>
                <a:srgbClr val="0000FF"/>
              </a:solidFill>
            </a:endParaRPr>
          </a:p>
          <a:p>
            <a:pPr marL="87313" indent="-87313"/>
            <a:r>
              <a:rPr lang="ja-JP" altLang="en-US" sz="1200" i="1" dirty="0">
                <a:solidFill>
                  <a:srgbClr val="0000FF"/>
                </a:solidFill>
              </a:rPr>
              <a:t>・技術を融合するなど、研究開発内容の関係性がわかるようにしてください</a:t>
            </a:r>
            <a:endParaRPr lang="en-US" altLang="ja-JP" sz="1200" i="1" dirty="0">
              <a:solidFill>
                <a:srgbClr val="0000FF"/>
              </a:solidFill>
            </a:endParaRPr>
          </a:p>
          <a:p>
            <a:pPr marL="87313" indent="-87313"/>
            <a:r>
              <a:rPr lang="ja-JP" altLang="en-US" sz="1200" i="1" dirty="0">
                <a:solidFill>
                  <a:srgbClr val="0000FF"/>
                </a:solidFill>
              </a:rPr>
              <a:t>・同様の内容であれば下表のフォーマットに限定しません</a:t>
            </a:r>
            <a:endParaRPr lang="en-US" altLang="ja-JP" sz="1200" i="1" dirty="0">
              <a:solidFill>
                <a:srgbClr val="0000FF"/>
              </a:solidFill>
            </a:endParaRPr>
          </a:p>
        </p:txBody>
      </p:sp>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a:xfrm>
            <a:off x="11595746" y="6486977"/>
            <a:ext cx="596254" cy="365125"/>
          </a:xfrm>
        </p:spPr>
        <p:txBody>
          <a:bodyPr/>
          <a:lstStyle/>
          <a:p>
            <a:fld id="{8D8A5D70-00BF-43D1-9518-0183EFEF9A82}" type="slidenum">
              <a:rPr kumimoji="1" lang="ja-JP" altLang="en-US" smtClean="0"/>
              <a:pPr/>
              <a:t>32</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４</a:t>
            </a:r>
            <a:r>
              <a:rPr lang="en-US" altLang="ja-JP" sz="2000" b="1" dirty="0">
                <a:solidFill>
                  <a:schemeClr val="tx1"/>
                </a:solidFill>
              </a:rPr>
              <a:t>-1. </a:t>
            </a:r>
            <a:r>
              <a:rPr lang="ja-JP" altLang="en-US" sz="2000" b="1" dirty="0">
                <a:solidFill>
                  <a:schemeClr val="tx1"/>
                </a:solidFill>
              </a:rPr>
              <a:t>研究開発スケジュール（毎年度の実施内容と達成目標）</a:t>
            </a:r>
            <a:endParaRPr kumimoji="1" lang="en-US" sz="2000" b="1" dirty="0">
              <a:solidFill>
                <a:schemeClr val="tx1"/>
              </a:solidFill>
            </a:endParaRPr>
          </a:p>
        </p:txBody>
      </p:sp>
      <p:cxnSp>
        <p:nvCxnSpPr>
          <p:cNvPr id="10" name="直線コネクタ 9">
            <a:extLst>
              <a:ext uri="{FF2B5EF4-FFF2-40B4-BE49-F238E27FC236}">
                <a16:creationId xmlns:a16="http://schemas.microsoft.com/office/drawing/2014/main" id="{13749081-332A-6184-DC6F-1A465CDEF855}"/>
              </a:ext>
            </a:extLst>
          </p:cNvPr>
          <p:cNvCxnSpPr>
            <a:cxnSpLocks/>
          </p:cNvCxnSpPr>
          <p:nvPr/>
        </p:nvCxnSpPr>
        <p:spPr>
          <a:xfrm>
            <a:off x="3413883" y="2838484"/>
            <a:ext cx="864096"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0" name="テキスト ボックス 19">
            <a:extLst>
              <a:ext uri="{FF2B5EF4-FFF2-40B4-BE49-F238E27FC236}">
                <a16:creationId xmlns:a16="http://schemas.microsoft.com/office/drawing/2014/main" id="{B3968041-EC81-69FD-6E1E-94A371836F79}"/>
              </a:ext>
            </a:extLst>
          </p:cNvPr>
          <p:cNvSpPr txBox="1">
            <a:spLocks noChangeArrowheads="1"/>
          </p:cNvSpPr>
          <p:nvPr/>
        </p:nvSpPr>
        <p:spPr bwMode="auto">
          <a:xfrm>
            <a:off x="3268254" y="2421680"/>
            <a:ext cx="1009725"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L</a:t>
            </a:r>
            <a:r>
              <a:rPr lang="ja-JP" altLang="en-US" sz="1000" dirty="0"/>
              <a:t>培養検討</a:t>
            </a:r>
          </a:p>
        </p:txBody>
      </p:sp>
      <p:sp>
        <p:nvSpPr>
          <p:cNvPr id="21" name="テキスト ボックス 20">
            <a:extLst>
              <a:ext uri="{FF2B5EF4-FFF2-40B4-BE49-F238E27FC236}">
                <a16:creationId xmlns:a16="http://schemas.microsoft.com/office/drawing/2014/main" id="{3777ED62-9684-DFE9-1CF6-496A3F923D9A}"/>
              </a:ext>
            </a:extLst>
          </p:cNvPr>
          <p:cNvSpPr txBox="1">
            <a:spLocks noChangeArrowheads="1"/>
          </p:cNvSpPr>
          <p:nvPr/>
        </p:nvSpPr>
        <p:spPr bwMode="auto">
          <a:xfrm>
            <a:off x="3845931" y="2901679"/>
            <a:ext cx="954107" cy="400110"/>
          </a:xfrm>
          <a:prstGeom prst="rect">
            <a:avLst/>
          </a:prstGeom>
          <a:noFill/>
          <a:ln w="9525">
            <a:noFill/>
            <a:miter lim="800000"/>
            <a:headEnd/>
            <a:tailEnd/>
          </a:ln>
        </p:spPr>
        <p:txBody>
          <a:bodyPr wrap="none">
            <a:spAutoFit/>
          </a:bodyPr>
          <a:lstStyle/>
          <a:p>
            <a:r>
              <a:rPr lang="ja-JP" altLang="en-US" sz="1000" dirty="0">
                <a:solidFill>
                  <a:schemeClr val="accent2"/>
                </a:solidFill>
              </a:rPr>
              <a:t>培養条件確立</a:t>
            </a:r>
            <a:endParaRPr lang="en-US" altLang="ja-JP" sz="1000" dirty="0">
              <a:solidFill>
                <a:schemeClr val="accent2"/>
              </a:solidFill>
            </a:endParaRPr>
          </a:p>
          <a:p>
            <a:r>
              <a:rPr lang="en-US" altLang="ja-JP" sz="1000" dirty="0">
                <a:solidFill>
                  <a:schemeClr val="accent2"/>
                </a:solidFill>
              </a:rPr>
              <a:t>【TRL</a:t>
            </a:r>
            <a:r>
              <a:rPr lang="ja-JP" altLang="en-US" sz="1000" dirty="0">
                <a:solidFill>
                  <a:schemeClr val="accent2"/>
                </a:solidFill>
              </a:rPr>
              <a:t>３</a:t>
            </a:r>
            <a:r>
              <a:rPr lang="en-US" altLang="ja-JP" sz="1000" dirty="0">
                <a:solidFill>
                  <a:schemeClr val="accent2"/>
                </a:solidFill>
              </a:rPr>
              <a:t>】</a:t>
            </a:r>
            <a:endParaRPr lang="ja-JP" altLang="en-US" sz="1000" dirty="0">
              <a:solidFill>
                <a:schemeClr val="accent2"/>
              </a:solidFill>
            </a:endParaRPr>
          </a:p>
        </p:txBody>
      </p:sp>
      <p:sp>
        <p:nvSpPr>
          <p:cNvPr id="23" name="二等辺三角形 22">
            <a:extLst>
              <a:ext uri="{FF2B5EF4-FFF2-40B4-BE49-F238E27FC236}">
                <a16:creationId xmlns:a16="http://schemas.microsoft.com/office/drawing/2014/main" id="{AFC9FF14-E530-2BC3-BF05-519FB4466BF5}"/>
              </a:ext>
            </a:extLst>
          </p:cNvPr>
          <p:cNvSpPr/>
          <p:nvPr/>
        </p:nvSpPr>
        <p:spPr>
          <a:xfrm>
            <a:off x="4205971" y="2766064"/>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cxnSp>
        <p:nvCxnSpPr>
          <p:cNvPr id="24" name="直線コネクタ 23">
            <a:extLst>
              <a:ext uri="{FF2B5EF4-FFF2-40B4-BE49-F238E27FC236}">
                <a16:creationId xmlns:a16="http://schemas.microsoft.com/office/drawing/2014/main" id="{25DA6E21-68BF-E470-7D8E-8C932D8CCE20}"/>
              </a:ext>
            </a:extLst>
          </p:cNvPr>
          <p:cNvCxnSpPr>
            <a:cxnSpLocks/>
            <a:endCxn id="29" idx="1"/>
          </p:cNvCxnSpPr>
          <p:nvPr/>
        </p:nvCxnSpPr>
        <p:spPr>
          <a:xfrm>
            <a:off x="4351600" y="282179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8" name="テキスト ボックス 27">
            <a:extLst>
              <a:ext uri="{FF2B5EF4-FFF2-40B4-BE49-F238E27FC236}">
                <a16:creationId xmlns:a16="http://schemas.microsoft.com/office/drawing/2014/main" id="{767DD070-592A-998F-6647-DDADFC7340BA}"/>
              </a:ext>
            </a:extLst>
          </p:cNvPr>
          <p:cNvSpPr txBox="1">
            <a:spLocks noChangeArrowheads="1"/>
          </p:cNvSpPr>
          <p:nvPr/>
        </p:nvSpPr>
        <p:spPr bwMode="auto">
          <a:xfrm>
            <a:off x="4554458" y="2443551"/>
            <a:ext cx="1000872"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29" name="二等辺三角形 28">
            <a:extLst>
              <a:ext uri="{FF2B5EF4-FFF2-40B4-BE49-F238E27FC236}">
                <a16:creationId xmlns:a16="http://schemas.microsoft.com/office/drawing/2014/main" id="{65051439-FD78-E094-A704-C05B5ACE7A27}"/>
              </a:ext>
            </a:extLst>
          </p:cNvPr>
          <p:cNvSpPr/>
          <p:nvPr/>
        </p:nvSpPr>
        <p:spPr>
          <a:xfrm>
            <a:off x="5737755" y="275778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AFFD70C-3CCF-6853-9C61-D4BBC7B71ECC}"/>
              </a:ext>
            </a:extLst>
          </p:cNvPr>
          <p:cNvSpPr txBox="1">
            <a:spLocks noChangeArrowheads="1"/>
          </p:cNvSpPr>
          <p:nvPr/>
        </p:nvSpPr>
        <p:spPr bwMode="auto">
          <a:xfrm>
            <a:off x="5309964" y="2893798"/>
            <a:ext cx="1303291" cy="707886"/>
          </a:xfrm>
          <a:prstGeom prst="rect">
            <a:avLst/>
          </a:prstGeom>
          <a:noFill/>
          <a:ln w="9525">
            <a:noFill/>
            <a:miter lim="800000"/>
            <a:headEnd/>
            <a:tailEnd/>
          </a:ln>
        </p:spPr>
        <p:txBody>
          <a:bodyPr wrap="squar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 【TRL5】</a:t>
            </a:r>
            <a:endParaRPr lang="ja-JP" altLang="en-US" sz="1000" dirty="0">
              <a:solidFill>
                <a:schemeClr val="accent2"/>
              </a:solidFill>
            </a:endParaRPr>
          </a:p>
          <a:p>
            <a:endParaRPr lang="ja-JP" altLang="en-US" sz="1000" dirty="0">
              <a:solidFill>
                <a:schemeClr val="accent2"/>
              </a:solidFill>
            </a:endParaRPr>
          </a:p>
        </p:txBody>
      </p:sp>
      <p:cxnSp>
        <p:nvCxnSpPr>
          <p:cNvPr id="32" name="直線コネクタ 31">
            <a:extLst>
              <a:ext uri="{FF2B5EF4-FFF2-40B4-BE49-F238E27FC236}">
                <a16:creationId xmlns:a16="http://schemas.microsoft.com/office/drawing/2014/main" id="{05ADFC7A-EBA0-9353-95DC-1BA8FAD6EB22}"/>
              </a:ext>
            </a:extLst>
          </p:cNvPr>
          <p:cNvCxnSpPr>
            <a:cxnSpLocks/>
            <a:endCxn id="34" idx="1"/>
          </p:cNvCxnSpPr>
          <p:nvPr/>
        </p:nvCxnSpPr>
        <p:spPr>
          <a:xfrm>
            <a:off x="5852000" y="282179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33" name="テキスト ボックス 32">
            <a:extLst>
              <a:ext uri="{FF2B5EF4-FFF2-40B4-BE49-F238E27FC236}">
                <a16:creationId xmlns:a16="http://schemas.microsoft.com/office/drawing/2014/main" id="{DE09CA5A-EE5A-6C64-913C-DC73F65C6A74}"/>
              </a:ext>
            </a:extLst>
          </p:cNvPr>
          <p:cNvSpPr txBox="1">
            <a:spLocks noChangeArrowheads="1"/>
          </p:cNvSpPr>
          <p:nvPr/>
        </p:nvSpPr>
        <p:spPr bwMode="auto">
          <a:xfrm>
            <a:off x="6046619" y="2443551"/>
            <a:ext cx="936000"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34" name="二等辺三角形 33">
            <a:extLst>
              <a:ext uri="{FF2B5EF4-FFF2-40B4-BE49-F238E27FC236}">
                <a16:creationId xmlns:a16="http://schemas.microsoft.com/office/drawing/2014/main" id="{12EA87A2-6F27-201E-0F4C-FEAEBB6046A9}"/>
              </a:ext>
            </a:extLst>
          </p:cNvPr>
          <p:cNvSpPr/>
          <p:nvPr/>
        </p:nvSpPr>
        <p:spPr>
          <a:xfrm>
            <a:off x="7238155" y="275778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8284A503-C59A-2ED1-94DD-4CCEC6B630CF}"/>
              </a:ext>
            </a:extLst>
          </p:cNvPr>
          <p:cNvSpPr txBox="1">
            <a:spLocks noChangeArrowheads="1"/>
          </p:cNvSpPr>
          <p:nvPr/>
        </p:nvSpPr>
        <p:spPr bwMode="auto">
          <a:xfrm>
            <a:off x="6720899" y="2866425"/>
            <a:ext cx="1178528" cy="400110"/>
          </a:xfrm>
          <a:prstGeom prst="rect">
            <a:avLst/>
          </a:prstGeom>
          <a:noFill/>
          <a:ln w="9525">
            <a:noFill/>
            <a:miter lim="800000"/>
            <a:headEnd/>
            <a:tailEnd/>
          </a:ln>
        </p:spPr>
        <p:txBody>
          <a:bodyPr wrap="non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a:t>
            </a:r>
            <a:endParaRPr lang="ja-JP" altLang="en-US" sz="1000" dirty="0">
              <a:solidFill>
                <a:schemeClr val="accent2"/>
              </a:solidFill>
            </a:endParaRPr>
          </a:p>
        </p:txBody>
      </p:sp>
      <p:cxnSp>
        <p:nvCxnSpPr>
          <p:cNvPr id="36" name="直線コネクタ 35">
            <a:extLst>
              <a:ext uri="{FF2B5EF4-FFF2-40B4-BE49-F238E27FC236}">
                <a16:creationId xmlns:a16="http://schemas.microsoft.com/office/drawing/2014/main" id="{C04165C6-0F63-8991-52D7-9DBF4F32429D}"/>
              </a:ext>
            </a:extLst>
          </p:cNvPr>
          <p:cNvCxnSpPr>
            <a:cxnSpLocks/>
            <a:endCxn id="38" idx="1"/>
          </p:cNvCxnSpPr>
          <p:nvPr/>
        </p:nvCxnSpPr>
        <p:spPr>
          <a:xfrm>
            <a:off x="4348276" y="4575536"/>
            <a:ext cx="1423772"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37" name="テキスト ボックス 36">
            <a:extLst>
              <a:ext uri="{FF2B5EF4-FFF2-40B4-BE49-F238E27FC236}">
                <a16:creationId xmlns:a16="http://schemas.microsoft.com/office/drawing/2014/main" id="{643F499E-5DBA-6043-6566-4171EADFE50D}"/>
              </a:ext>
            </a:extLst>
          </p:cNvPr>
          <p:cNvSpPr txBox="1">
            <a:spLocks noChangeArrowheads="1"/>
          </p:cNvSpPr>
          <p:nvPr/>
        </p:nvSpPr>
        <p:spPr bwMode="auto">
          <a:xfrm>
            <a:off x="4348276" y="4158732"/>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38" name="二等辺三角形 37">
            <a:extLst>
              <a:ext uri="{FF2B5EF4-FFF2-40B4-BE49-F238E27FC236}">
                <a16:creationId xmlns:a16="http://schemas.microsoft.com/office/drawing/2014/main" id="{74956187-EA5B-A6A1-ACD7-F4C704F0BDF7}"/>
              </a:ext>
            </a:extLst>
          </p:cNvPr>
          <p:cNvSpPr/>
          <p:nvPr/>
        </p:nvSpPr>
        <p:spPr>
          <a:xfrm>
            <a:off x="5736044" y="451153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A95AAA57-FEEE-07AF-415F-CC3383E85748}"/>
              </a:ext>
            </a:extLst>
          </p:cNvPr>
          <p:cNvSpPr txBox="1">
            <a:spLocks noChangeArrowheads="1"/>
          </p:cNvSpPr>
          <p:nvPr/>
        </p:nvSpPr>
        <p:spPr bwMode="auto">
          <a:xfrm>
            <a:off x="5332491" y="4627556"/>
            <a:ext cx="1349814" cy="707886"/>
          </a:xfrm>
          <a:prstGeom prst="rect">
            <a:avLst/>
          </a:prstGeom>
          <a:noFill/>
          <a:ln w="9525">
            <a:noFill/>
            <a:miter lim="800000"/>
            <a:headEnd/>
            <a:tailEnd/>
          </a:ln>
        </p:spPr>
        <p:txBody>
          <a:bodyPr wrap="squar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精度＊％向上</a:t>
            </a:r>
            <a:endParaRPr lang="en-US" altLang="ja-JP" sz="1000" dirty="0">
              <a:solidFill>
                <a:schemeClr val="accent2"/>
              </a:solidFill>
            </a:endParaRPr>
          </a:p>
          <a:p>
            <a:r>
              <a:rPr lang="en-US" altLang="ja-JP" sz="1000" dirty="0">
                <a:solidFill>
                  <a:schemeClr val="accent2"/>
                </a:solidFill>
              </a:rPr>
              <a:t>【TRL6</a:t>
            </a:r>
            <a:r>
              <a:rPr lang="ja-JP" altLang="en-US" sz="1000" dirty="0">
                <a:solidFill>
                  <a:schemeClr val="accent2"/>
                </a:solidFill>
                <a:highlight>
                  <a:srgbClr val="00FF00"/>
                </a:highlight>
              </a:rPr>
              <a:t>レベル</a:t>
            </a:r>
            <a:endParaRPr lang="en-US" altLang="ja-JP" sz="1000" dirty="0">
              <a:solidFill>
                <a:schemeClr val="accent2"/>
              </a:solidFill>
              <a:highlight>
                <a:srgbClr val="00FF00"/>
              </a:highlight>
            </a:endParaRPr>
          </a:p>
          <a:p>
            <a:r>
              <a:rPr lang="ja-JP" altLang="en-US" sz="1000" dirty="0">
                <a:solidFill>
                  <a:schemeClr val="accent2"/>
                </a:solidFill>
                <a:highlight>
                  <a:srgbClr val="00FF00"/>
                </a:highlight>
              </a:rPr>
              <a:t>実証完了、</a:t>
            </a:r>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へ</a:t>
            </a:r>
            <a:r>
              <a:rPr lang="en-US" altLang="ja-JP" sz="1000" dirty="0">
                <a:solidFill>
                  <a:schemeClr val="accent2"/>
                </a:solidFill>
              </a:rPr>
              <a:t>】</a:t>
            </a:r>
            <a:endParaRPr lang="ja-JP" altLang="en-US" sz="1000" dirty="0">
              <a:solidFill>
                <a:schemeClr val="accent2"/>
              </a:solidFill>
            </a:endParaRPr>
          </a:p>
        </p:txBody>
      </p:sp>
      <p:cxnSp>
        <p:nvCxnSpPr>
          <p:cNvPr id="41" name="直線矢印コネクタ 40">
            <a:extLst>
              <a:ext uri="{FF2B5EF4-FFF2-40B4-BE49-F238E27FC236}">
                <a16:creationId xmlns:a16="http://schemas.microsoft.com/office/drawing/2014/main" id="{E92AFF12-4B2D-1FA6-F520-5CB1DB53CC79}"/>
              </a:ext>
            </a:extLst>
          </p:cNvPr>
          <p:cNvCxnSpPr>
            <a:cxnSpLocks/>
          </p:cNvCxnSpPr>
          <p:nvPr/>
        </p:nvCxnSpPr>
        <p:spPr>
          <a:xfrm flipV="1">
            <a:off x="6004558" y="2838484"/>
            <a:ext cx="0" cy="188829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43" name="直線コネクタ 42">
            <a:extLst>
              <a:ext uri="{FF2B5EF4-FFF2-40B4-BE49-F238E27FC236}">
                <a16:creationId xmlns:a16="http://schemas.microsoft.com/office/drawing/2014/main" id="{61478BA9-B297-06AA-2802-74B6B812EA74}"/>
              </a:ext>
            </a:extLst>
          </p:cNvPr>
          <p:cNvCxnSpPr>
            <a:cxnSpLocks/>
            <a:endCxn id="45" idx="1"/>
          </p:cNvCxnSpPr>
          <p:nvPr/>
        </p:nvCxnSpPr>
        <p:spPr>
          <a:xfrm>
            <a:off x="5848523" y="4560516"/>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09E9FB27-8E24-AA00-36C0-FBF90B0A7560}"/>
              </a:ext>
            </a:extLst>
          </p:cNvPr>
          <p:cNvSpPr txBox="1">
            <a:spLocks noChangeArrowheads="1"/>
          </p:cNvSpPr>
          <p:nvPr/>
        </p:nvSpPr>
        <p:spPr bwMode="auto">
          <a:xfrm>
            <a:off x="6022310" y="4124239"/>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45" name="二等辺三角形 44">
            <a:extLst>
              <a:ext uri="{FF2B5EF4-FFF2-40B4-BE49-F238E27FC236}">
                <a16:creationId xmlns:a16="http://schemas.microsoft.com/office/drawing/2014/main" id="{DBA7C126-8C45-40DA-544A-541FF296C940}"/>
              </a:ext>
            </a:extLst>
          </p:cNvPr>
          <p:cNvSpPr/>
          <p:nvPr/>
        </p:nvSpPr>
        <p:spPr>
          <a:xfrm>
            <a:off x="7234678" y="449651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D5B57A35-2669-A0D7-3029-38A67690CA1E}"/>
              </a:ext>
            </a:extLst>
          </p:cNvPr>
          <p:cNvSpPr txBox="1">
            <a:spLocks noChangeArrowheads="1"/>
          </p:cNvSpPr>
          <p:nvPr/>
        </p:nvSpPr>
        <p:spPr bwMode="auto">
          <a:xfrm>
            <a:off x="6757624" y="4666120"/>
            <a:ext cx="1473480"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kg/</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rPr>
              <a:t>【TRL7</a:t>
            </a:r>
            <a:r>
              <a:rPr lang="ja-JP" altLang="en-US" sz="1000" dirty="0">
                <a:solidFill>
                  <a:schemeClr val="accent2"/>
                </a:solidFill>
                <a:highlight>
                  <a:srgbClr val="00FF00"/>
                </a:highlight>
              </a:rPr>
              <a:t>レベル</a:t>
            </a:r>
            <a:r>
              <a:rPr lang="en-US" altLang="ja-JP" sz="1000" dirty="0">
                <a:solidFill>
                  <a:schemeClr val="accent2"/>
                </a:solidFill>
              </a:rPr>
              <a:t>】</a:t>
            </a:r>
            <a:endParaRPr lang="ja-JP" altLang="en-US" sz="1000" dirty="0">
              <a:solidFill>
                <a:schemeClr val="accent2"/>
              </a:solidFill>
            </a:endParaRPr>
          </a:p>
        </p:txBody>
      </p:sp>
      <p:cxnSp>
        <p:nvCxnSpPr>
          <p:cNvPr id="47" name="直線コネクタ 46">
            <a:extLst>
              <a:ext uri="{FF2B5EF4-FFF2-40B4-BE49-F238E27FC236}">
                <a16:creationId xmlns:a16="http://schemas.microsoft.com/office/drawing/2014/main" id="{9C63ABF9-752D-3285-C690-8DD208E43DC4}"/>
              </a:ext>
            </a:extLst>
          </p:cNvPr>
          <p:cNvCxnSpPr>
            <a:cxnSpLocks/>
            <a:endCxn id="49" idx="1"/>
          </p:cNvCxnSpPr>
          <p:nvPr/>
        </p:nvCxnSpPr>
        <p:spPr>
          <a:xfrm>
            <a:off x="7324128" y="4569000"/>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8" name="テキスト ボックス 47">
            <a:extLst>
              <a:ext uri="{FF2B5EF4-FFF2-40B4-BE49-F238E27FC236}">
                <a16:creationId xmlns:a16="http://schemas.microsoft.com/office/drawing/2014/main" id="{30F4D0C9-3659-C28F-BBCE-22A160C19EA2}"/>
              </a:ext>
            </a:extLst>
          </p:cNvPr>
          <p:cNvSpPr txBox="1">
            <a:spLocks noChangeArrowheads="1"/>
          </p:cNvSpPr>
          <p:nvPr/>
        </p:nvSpPr>
        <p:spPr bwMode="auto">
          <a:xfrm>
            <a:off x="7497915" y="4132723"/>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49" name="二等辺三角形 48">
            <a:extLst>
              <a:ext uri="{FF2B5EF4-FFF2-40B4-BE49-F238E27FC236}">
                <a16:creationId xmlns:a16="http://schemas.microsoft.com/office/drawing/2014/main" id="{1123F965-D867-376C-ABF5-A1855C347C36}"/>
              </a:ext>
            </a:extLst>
          </p:cNvPr>
          <p:cNvSpPr/>
          <p:nvPr/>
        </p:nvSpPr>
        <p:spPr>
          <a:xfrm>
            <a:off x="8710283" y="4504995"/>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8C3F4711-F342-4EE0-B915-AAF1CBDA9267}"/>
              </a:ext>
            </a:extLst>
          </p:cNvPr>
          <p:cNvSpPr txBox="1">
            <a:spLocks noChangeArrowheads="1"/>
          </p:cNvSpPr>
          <p:nvPr/>
        </p:nvSpPr>
        <p:spPr bwMode="auto">
          <a:xfrm>
            <a:off x="8233229" y="4650974"/>
            <a:ext cx="1545616"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kg/</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レベル</a:t>
            </a:r>
            <a:r>
              <a:rPr lang="en-US" altLang="ja-JP" sz="1000" dirty="0">
                <a:solidFill>
                  <a:schemeClr val="accent2"/>
                </a:solidFill>
                <a:highlight>
                  <a:srgbClr val="00FF00"/>
                </a:highlight>
              </a:rPr>
              <a:t>】</a:t>
            </a:r>
            <a:endParaRPr lang="ja-JP" altLang="en-US" sz="1000" dirty="0">
              <a:solidFill>
                <a:schemeClr val="accent2"/>
              </a:solidFill>
              <a:highlight>
                <a:srgbClr val="00FF00"/>
              </a:highlight>
            </a:endParaRPr>
          </a:p>
        </p:txBody>
      </p:sp>
      <p:cxnSp>
        <p:nvCxnSpPr>
          <p:cNvPr id="51" name="直線コネクタ 50">
            <a:extLst>
              <a:ext uri="{FF2B5EF4-FFF2-40B4-BE49-F238E27FC236}">
                <a16:creationId xmlns:a16="http://schemas.microsoft.com/office/drawing/2014/main" id="{7DF827A6-D08C-969D-CD7A-D56CA72475DA}"/>
              </a:ext>
            </a:extLst>
          </p:cNvPr>
          <p:cNvCxnSpPr>
            <a:cxnSpLocks/>
            <a:endCxn id="53" idx="1"/>
          </p:cNvCxnSpPr>
          <p:nvPr/>
        </p:nvCxnSpPr>
        <p:spPr>
          <a:xfrm>
            <a:off x="8738189" y="4560516"/>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 name="テキスト ボックス 51">
            <a:extLst>
              <a:ext uri="{FF2B5EF4-FFF2-40B4-BE49-F238E27FC236}">
                <a16:creationId xmlns:a16="http://schemas.microsoft.com/office/drawing/2014/main" id="{6819DAAB-31E0-6293-04F7-B2CE148B3C80}"/>
              </a:ext>
            </a:extLst>
          </p:cNvPr>
          <p:cNvSpPr txBox="1">
            <a:spLocks noChangeArrowheads="1"/>
          </p:cNvSpPr>
          <p:nvPr/>
        </p:nvSpPr>
        <p:spPr bwMode="auto">
          <a:xfrm>
            <a:off x="8911976" y="4124239"/>
            <a:ext cx="1356384"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53" name="二等辺三角形 52">
            <a:extLst>
              <a:ext uri="{FF2B5EF4-FFF2-40B4-BE49-F238E27FC236}">
                <a16:creationId xmlns:a16="http://schemas.microsoft.com/office/drawing/2014/main" id="{D3D77E47-DB71-42F2-4D3A-15BAFC7D98C4}"/>
              </a:ext>
            </a:extLst>
          </p:cNvPr>
          <p:cNvSpPr/>
          <p:nvPr/>
        </p:nvSpPr>
        <p:spPr>
          <a:xfrm>
            <a:off x="10124344" y="4496511"/>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4" name="テキスト ボックス 53">
            <a:extLst>
              <a:ext uri="{FF2B5EF4-FFF2-40B4-BE49-F238E27FC236}">
                <a16:creationId xmlns:a16="http://schemas.microsoft.com/office/drawing/2014/main" id="{4CF13440-4D05-C139-FDE4-F8E35182331B}"/>
              </a:ext>
            </a:extLst>
          </p:cNvPr>
          <p:cNvSpPr txBox="1">
            <a:spLocks noChangeArrowheads="1"/>
          </p:cNvSpPr>
          <p:nvPr/>
        </p:nvSpPr>
        <p:spPr bwMode="auto">
          <a:xfrm>
            <a:off x="9647290" y="4666120"/>
            <a:ext cx="2121093" cy="553998"/>
          </a:xfrm>
          <a:prstGeom prst="rect">
            <a:avLst/>
          </a:prstGeom>
          <a:noFill/>
          <a:ln w="9525">
            <a:noFill/>
            <a:miter lim="800000"/>
            <a:headEnd/>
            <a:tailEnd/>
          </a:ln>
        </p:spPr>
        <p:txBody>
          <a:bodyPr wrap="non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a:t>
            </a:r>
            <a:r>
              <a:rPr lang="en-US" altLang="ja-JP" sz="1000" dirty="0">
                <a:solidFill>
                  <a:schemeClr val="accent2"/>
                </a:solidFill>
              </a:rPr>
              <a:t>t/</a:t>
            </a:r>
            <a:r>
              <a:rPr lang="ja-JP" altLang="en-US" sz="1000" dirty="0">
                <a:solidFill>
                  <a:schemeClr val="accent2"/>
                </a:solidFill>
              </a:rPr>
              <a:t>日処理能力達成</a:t>
            </a:r>
            <a:endParaRPr lang="en-US" altLang="ja-JP" sz="1000" dirty="0">
              <a:solidFill>
                <a:schemeClr val="accent2"/>
              </a:solidFill>
            </a:endParaRPr>
          </a:p>
          <a:p>
            <a:r>
              <a:rPr lang="en-US" altLang="ja-JP" sz="1000" dirty="0">
                <a:solidFill>
                  <a:schemeClr val="accent2"/>
                </a:solidFill>
              </a:rPr>
              <a:t>【</a:t>
            </a:r>
            <a:r>
              <a:rPr lang="en-US" altLang="ja-JP" sz="1000" dirty="0">
                <a:solidFill>
                  <a:schemeClr val="accent2"/>
                </a:solidFill>
                <a:highlight>
                  <a:srgbClr val="00FF00"/>
                </a:highlight>
              </a:rPr>
              <a:t>TRL7</a:t>
            </a:r>
            <a:r>
              <a:rPr lang="ja-JP" altLang="en-US" sz="1000" dirty="0">
                <a:solidFill>
                  <a:schemeClr val="accent2"/>
                </a:solidFill>
                <a:highlight>
                  <a:srgbClr val="00FF00"/>
                </a:highlight>
              </a:rPr>
              <a:t>レベル実証完了、</a:t>
            </a:r>
            <a:r>
              <a:rPr lang="en-US" altLang="ja-JP" sz="1000" dirty="0">
                <a:solidFill>
                  <a:schemeClr val="accent2"/>
                </a:solidFill>
                <a:highlight>
                  <a:srgbClr val="00FF00"/>
                </a:highlight>
              </a:rPr>
              <a:t>TRL8</a:t>
            </a:r>
            <a:r>
              <a:rPr lang="ja-JP" altLang="en-US" sz="1000" dirty="0">
                <a:solidFill>
                  <a:schemeClr val="accent2"/>
                </a:solidFill>
                <a:highlight>
                  <a:srgbClr val="00FF00"/>
                </a:highlight>
              </a:rPr>
              <a:t>へ</a:t>
            </a:r>
            <a:r>
              <a:rPr lang="en-US" altLang="ja-JP" sz="1000" dirty="0">
                <a:solidFill>
                  <a:schemeClr val="accent2"/>
                </a:solidFill>
              </a:rPr>
              <a:t>】</a:t>
            </a:r>
            <a:endParaRPr lang="ja-JP" altLang="en-US" sz="1000" dirty="0">
              <a:solidFill>
                <a:schemeClr val="accent2"/>
              </a:solidFill>
            </a:endParaRPr>
          </a:p>
        </p:txBody>
      </p:sp>
      <p:cxnSp>
        <p:nvCxnSpPr>
          <p:cNvPr id="55" name="直線矢印コネクタ 54">
            <a:extLst>
              <a:ext uri="{FF2B5EF4-FFF2-40B4-BE49-F238E27FC236}">
                <a16:creationId xmlns:a16="http://schemas.microsoft.com/office/drawing/2014/main" id="{5807EC4C-9BD3-48B5-9B07-3ED3DD863E55}"/>
              </a:ext>
            </a:extLst>
          </p:cNvPr>
          <p:cNvCxnSpPr>
            <a:cxnSpLocks/>
          </p:cNvCxnSpPr>
          <p:nvPr/>
        </p:nvCxnSpPr>
        <p:spPr>
          <a:xfrm>
            <a:off x="7012670" y="2838484"/>
            <a:ext cx="0" cy="1888292"/>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56" name="直線コネクタ 55">
            <a:extLst>
              <a:ext uri="{FF2B5EF4-FFF2-40B4-BE49-F238E27FC236}">
                <a16:creationId xmlns:a16="http://schemas.microsoft.com/office/drawing/2014/main" id="{963DEC9E-7DD1-302F-E5A7-B044D9344079}"/>
              </a:ext>
            </a:extLst>
          </p:cNvPr>
          <p:cNvCxnSpPr>
            <a:cxnSpLocks/>
            <a:endCxn id="58" idx="1"/>
          </p:cNvCxnSpPr>
          <p:nvPr/>
        </p:nvCxnSpPr>
        <p:spPr>
          <a:xfrm>
            <a:off x="7391516" y="2858689"/>
            <a:ext cx="1422159"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7" name="テキスト ボックス 56">
            <a:extLst>
              <a:ext uri="{FF2B5EF4-FFF2-40B4-BE49-F238E27FC236}">
                <a16:creationId xmlns:a16="http://schemas.microsoft.com/office/drawing/2014/main" id="{602C3436-CA99-EDDA-8E57-965732CAC73E}"/>
              </a:ext>
            </a:extLst>
          </p:cNvPr>
          <p:cNvSpPr txBox="1">
            <a:spLocks noChangeArrowheads="1"/>
          </p:cNvSpPr>
          <p:nvPr/>
        </p:nvSpPr>
        <p:spPr bwMode="auto">
          <a:xfrm>
            <a:off x="7498074" y="2451118"/>
            <a:ext cx="892367" cy="400110"/>
          </a:xfrm>
          <a:prstGeom prst="rect">
            <a:avLst/>
          </a:prstGeom>
          <a:noFill/>
          <a:ln w="9525">
            <a:noFill/>
            <a:miter lim="800000"/>
            <a:headEnd/>
            <a:tailEnd/>
          </a:ln>
        </p:spPr>
        <p:txBody>
          <a:bodyPr wrap="square">
            <a:spAutoFit/>
          </a:bodyPr>
          <a:lstStyle/>
          <a:p>
            <a:r>
              <a:rPr lang="ja-JP" altLang="en-US" sz="1000" dirty="0"/>
              <a:t>・</a:t>
            </a:r>
            <a:r>
              <a:rPr lang="en-US" altLang="ja-JP" sz="1000" dirty="0"/>
              <a:t>XXX</a:t>
            </a:r>
          </a:p>
          <a:p>
            <a:r>
              <a:rPr lang="ja-JP" altLang="en-US" sz="1000" dirty="0"/>
              <a:t>・</a:t>
            </a:r>
            <a:r>
              <a:rPr lang="en-US" altLang="ja-JP" sz="1000" dirty="0"/>
              <a:t>XXXXXXX</a:t>
            </a:r>
          </a:p>
        </p:txBody>
      </p:sp>
      <p:sp>
        <p:nvSpPr>
          <p:cNvPr id="58" name="二等辺三角形 57">
            <a:extLst>
              <a:ext uri="{FF2B5EF4-FFF2-40B4-BE49-F238E27FC236}">
                <a16:creationId xmlns:a16="http://schemas.microsoft.com/office/drawing/2014/main" id="{A1B9C3FF-09B6-77EF-9E25-3D4BF4129CA2}"/>
              </a:ext>
            </a:extLst>
          </p:cNvPr>
          <p:cNvSpPr/>
          <p:nvPr/>
        </p:nvSpPr>
        <p:spPr>
          <a:xfrm>
            <a:off x="8777671" y="2794684"/>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5CD51621-9B05-1161-38F1-CD18D400AFE8}"/>
              </a:ext>
            </a:extLst>
          </p:cNvPr>
          <p:cNvSpPr txBox="1">
            <a:spLocks noChangeArrowheads="1"/>
          </p:cNvSpPr>
          <p:nvPr/>
        </p:nvSpPr>
        <p:spPr bwMode="auto">
          <a:xfrm>
            <a:off x="8260415" y="2903324"/>
            <a:ext cx="1178528" cy="400110"/>
          </a:xfrm>
          <a:prstGeom prst="rect">
            <a:avLst/>
          </a:prstGeom>
          <a:noFill/>
          <a:ln w="9525">
            <a:noFill/>
            <a:miter lim="800000"/>
            <a:headEnd/>
            <a:tailEnd/>
          </a:ln>
        </p:spPr>
        <p:txBody>
          <a:bodyPr wrap="none">
            <a:spAutoFit/>
          </a:bodyPr>
          <a:lstStyle/>
          <a:p>
            <a:r>
              <a:rPr lang="ja-JP" altLang="en-US" sz="1000" dirty="0">
                <a:solidFill>
                  <a:schemeClr val="accent2"/>
                </a:solidFill>
              </a:rPr>
              <a:t>＊＊生産量＊</a:t>
            </a:r>
            <a:r>
              <a:rPr lang="en-US" altLang="ja-JP" sz="1000" dirty="0">
                <a:solidFill>
                  <a:schemeClr val="accent2"/>
                </a:solidFill>
              </a:rPr>
              <a:t>g/L</a:t>
            </a:r>
          </a:p>
          <a:p>
            <a:r>
              <a:rPr lang="en-US" altLang="ja-JP" sz="1000" dirty="0">
                <a:solidFill>
                  <a:schemeClr val="accent2"/>
                </a:solidFill>
              </a:rPr>
              <a:t>(</a:t>
            </a:r>
            <a:r>
              <a:rPr lang="ja-JP" altLang="en-US" sz="1000" dirty="0">
                <a:solidFill>
                  <a:schemeClr val="accent2"/>
                </a:solidFill>
              </a:rPr>
              <a:t>生産性＊％向上</a:t>
            </a:r>
            <a:r>
              <a:rPr lang="en-US" altLang="ja-JP" sz="1000" dirty="0">
                <a:solidFill>
                  <a:schemeClr val="accent2"/>
                </a:solidFill>
              </a:rPr>
              <a:t>)</a:t>
            </a:r>
            <a:endParaRPr lang="ja-JP" altLang="en-US" sz="1000" dirty="0">
              <a:solidFill>
                <a:schemeClr val="accent2"/>
              </a:solidFill>
            </a:endParaRPr>
          </a:p>
        </p:txBody>
      </p:sp>
      <p:sp>
        <p:nvSpPr>
          <p:cNvPr id="60" name="テキスト ボックス 59">
            <a:extLst>
              <a:ext uri="{FF2B5EF4-FFF2-40B4-BE49-F238E27FC236}">
                <a16:creationId xmlns:a16="http://schemas.microsoft.com/office/drawing/2014/main" id="{35BECF2B-398B-289C-A459-452DBC677A4B}"/>
              </a:ext>
            </a:extLst>
          </p:cNvPr>
          <p:cNvSpPr txBox="1">
            <a:spLocks noChangeArrowheads="1"/>
          </p:cNvSpPr>
          <p:nvPr/>
        </p:nvSpPr>
        <p:spPr bwMode="auto">
          <a:xfrm>
            <a:off x="9393310" y="2498950"/>
            <a:ext cx="800239" cy="461665"/>
          </a:xfrm>
          <a:prstGeom prst="rect">
            <a:avLst/>
          </a:prstGeom>
          <a:solidFill>
            <a:schemeClr val="accent2">
              <a:lumMod val="20000"/>
              <a:lumOff val="80000"/>
            </a:schemeClr>
          </a:solidFill>
          <a:ln w="9525">
            <a:noFill/>
            <a:miter lim="800000"/>
            <a:headEnd/>
            <a:tailEnd/>
          </a:ln>
        </p:spPr>
        <p:txBody>
          <a:bodyPr wrap="square">
            <a:spAutoFit/>
          </a:bodyPr>
          <a:lstStyle/>
          <a:p>
            <a:r>
              <a:rPr lang="ja-JP" altLang="en-US" sz="800" dirty="0">
                <a:solidFill>
                  <a:schemeClr val="accent2"/>
                </a:solidFill>
              </a:rPr>
              <a:t>最終目標</a:t>
            </a:r>
            <a:endParaRPr lang="en-US" altLang="ja-JP" sz="800" dirty="0">
              <a:solidFill>
                <a:schemeClr val="accent2"/>
              </a:solidFill>
            </a:endParaRPr>
          </a:p>
          <a:p>
            <a:r>
              <a:rPr lang="ja-JP" altLang="en-US" sz="800" dirty="0">
                <a:solidFill>
                  <a:schemeClr val="accent2"/>
                </a:solidFill>
              </a:rPr>
              <a:t>＊＊生産性＊％向上達成</a:t>
            </a:r>
          </a:p>
        </p:txBody>
      </p:sp>
      <p:sp>
        <p:nvSpPr>
          <p:cNvPr id="61" name="テキスト ボックス 60">
            <a:extLst>
              <a:ext uri="{FF2B5EF4-FFF2-40B4-BE49-F238E27FC236}">
                <a16:creationId xmlns:a16="http://schemas.microsoft.com/office/drawing/2014/main" id="{29FD7AC5-9D87-02FC-0655-7D928E344AE2}"/>
              </a:ext>
            </a:extLst>
          </p:cNvPr>
          <p:cNvSpPr txBox="1">
            <a:spLocks noChangeArrowheads="1"/>
          </p:cNvSpPr>
          <p:nvPr/>
        </p:nvSpPr>
        <p:spPr bwMode="auto">
          <a:xfrm>
            <a:off x="10376004" y="4359432"/>
            <a:ext cx="1103509" cy="461665"/>
          </a:xfrm>
          <a:prstGeom prst="rect">
            <a:avLst/>
          </a:prstGeom>
          <a:solidFill>
            <a:schemeClr val="accent2">
              <a:lumMod val="20000"/>
              <a:lumOff val="80000"/>
            </a:schemeClr>
          </a:solidFill>
          <a:ln w="9525">
            <a:noFill/>
            <a:miter lim="800000"/>
            <a:headEnd/>
            <a:tailEnd/>
          </a:ln>
        </p:spPr>
        <p:txBody>
          <a:bodyPr wrap="square">
            <a:spAutoFit/>
          </a:bodyPr>
          <a:lstStyle/>
          <a:p>
            <a:r>
              <a:rPr lang="ja-JP" altLang="en-US" sz="800" dirty="0">
                <a:solidFill>
                  <a:schemeClr val="accent2"/>
                </a:solidFill>
              </a:rPr>
              <a:t>最終目標</a:t>
            </a:r>
            <a:endParaRPr lang="en-US" altLang="ja-JP" sz="800" dirty="0">
              <a:solidFill>
                <a:schemeClr val="accent2"/>
              </a:solidFill>
            </a:endParaRPr>
          </a:p>
          <a:p>
            <a:r>
              <a:rPr lang="ja-JP" altLang="en-US" sz="800" dirty="0">
                <a:solidFill>
                  <a:schemeClr val="accent2"/>
                </a:solidFill>
              </a:rPr>
              <a:t>＊＊プロセス＊％効率化達成</a:t>
            </a:r>
          </a:p>
        </p:txBody>
      </p:sp>
      <p:sp>
        <p:nvSpPr>
          <p:cNvPr id="12" name="角丸四角形 227">
            <a:extLst>
              <a:ext uri="{FF2B5EF4-FFF2-40B4-BE49-F238E27FC236}">
                <a16:creationId xmlns:a16="http://schemas.microsoft.com/office/drawing/2014/main" id="{64053443-AB97-8218-0D67-AC4382556A3F}"/>
              </a:ext>
            </a:extLst>
          </p:cNvPr>
          <p:cNvSpPr/>
          <p:nvPr/>
        </p:nvSpPr>
        <p:spPr>
          <a:xfrm>
            <a:off x="5380523" y="208058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SG</a:t>
            </a:r>
            <a:r>
              <a:rPr kumimoji="1" lang="ja-JP" altLang="en-US" sz="900" dirty="0">
                <a:solidFill>
                  <a:srgbClr val="575757"/>
                </a:solidFill>
                <a:latin typeface="Meiryo UI" panose="020B0604030504040204" pitchFamily="50" charset="-128"/>
                <a:ea typeface="Meiryo UI" panose="020B0604030504040204" pitchFamily="50" charset="-128"/>
              </a:rPr>
              <a:t>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16" name="角丸四角形 227">
            <a:extLst>
              <a:ext uri="{FF2B5EF4-FFF2-40B4-BE49-F238E27FC236}">
                <a16:creationId xmlns:a16="http://schemas.microsoft.com/office/drawing/2014/main" id="{DAFE78C2-70A8-EB44-C0A6-15F137F285F4}"/>
              </a:ext>
            </a:extLst>
          </p:cNvPr>
          <p:cNvSpPr/>
          <p:nvPr/>
        </p:nvSpPr>
        <p:spPr>
          <a:xfrm>
            <a:off x="5386516" y="4005443"/>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 name="角丸四角形 227">
            <a:extLst>
              <a:ext uri="{FF2B5EF4-FFF2-40B4-BE49-F238E27FC236}">
                <a16:creationId xmlns:a16="http://schemas.microsoft.com/office/drawing/2014/main" id="{51621870-07C1-2CB4-2296-84A156456C9C}"/>
              </a:ext>
            </a:extLst>
          </p:cNvPr>
          <p:cNvSpPr/>
          <p:nvPr/>
        </p:nvSpPr>
        <p:spPr>
          <a:xfrm>
            <a:off x="8345306" y="216829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事業終了時点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5" name="角丸四角形 216">
            <a:extLst>
              <a:ext uri="{FF2B5EF4-FFF2-40B4-BE49-F238E27FC236}">
                <a16:creationId xmlns:a16="http://schemas.microsoft.com/office/drawing/2014/main" id="{FFE3E721-B1FF-722A-690B-DF4E6C581A90}"/>
              </a:ext>
            </a:extLst>
          </p:cNvPr>
          <p:cNvSpPr/>
          <p:nvPr/>
        </p:nvSpPr>
        <p:spPr>
          <a:xfrm>
            <a:off x="10562192" y="2643480"/>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6" name="角丸四角形 216">
            <a:extLst>
              <a:ext uri="{FF2B5EF4-FFF2-40B4-BE49-F238E27FC236}">
                <a16:creationId xmlns:a16="http://schemas.microsoft.com/office/drawing/2014/main" id="{D8E3E9D1-743F-D604-FBED-E855F7C92D66}"/>
              </a:ext>
            </a:extLst>
          </p:cNvPr>
          <p:cNvSpPr/>
          <p:nvPr/>
        </p:nvSpPr>
        <p:spPr>
          <a:xfrm>
            <a:off x="10686275" y="401940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EEFEF429-7E4C-EEAD-C712-48588DBF1C20}"/>
              </a:ext>
            </a:extLst>
          </p:cNvPr>
          <p:cNvSpPr/>
          <p:nvPr/>
        </p:nvSpPr>
        <p:spPr>
          <a:xfrm>
            <a:off x="9692348" y="4023807"/>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事業終了時点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6173F216-ED10-D152-2262-5F3D13149D9F}"/>
              </a:ext>
            </a:extLst>
          </p:cNvPr>
          <p:cNvSpPr txBox="1"/>
          <p:nvPr/>
        </p:nvSpPr>
        <p:spPr>
          <a:xfrm>
            <a:off x="49607" y="1094249"/>
            <a:ext cx="4439708" cy="646331"/>
          </a:xfrm>
          <a:prstGeom prst="rect">
            <a:avLst/>
          </a:prstGeom>
          <a:noFill/>
        </p:spPr>
        <p:txBody>
          <a:bodyPr wrap="square">
            <a:spAutoFit/>
          </a:bodyPr>
          <a:lstStyle/>
          <a:p>
            <a:pPr fontAlgn="ctr"/>
            <a:r>
              <a:rPr lang="ja-JP" altLang="en-US" sz="1800" u="none" strike="noStrike" dirty="0"/>
              <a:t>研究開発項目②　＊＊＊＊＊＊＊＊</a:t>
            </a:r>
            <a:endParaRPr lang="en-US" altLang="ja-JP" sz="1800" u="none" strike="noStrike" dirty="0"/>
          </a:p>
          <a:p>
            <a:pPr fontAlgn="ctr"/>
            <a:r>
              <a:rPr lang="ja-JP" altLang="en-US" dirty="0"/>
              <a:t>研究開発項目⑤   </a:t>
            </a:r>
            <a:r>
              <a:rPr lang="ja-JP" altLang="en-US" sz="1800" u="none" strike="noStrike" dirty="0"/>
              <a:t>＊＊＊＊＊＊＊＊</a:t>
            </a:r>
            <a:r>
              <a:rPr lang="ja-JP" altLang="en-US" dirty="0"/>
              <a:t>  </a:t>
            </a:r>
            <a:endParaRPr lang="en-US" altLang="ja-JP" sz="1800" u="none" strike="noStrike" dirty="0"/>
          </a:p>
        </p:txBody>
      </p:sp>
      <p:sp>
        <p:nvSpPr>
          <p:cNvPr id="84" name="テキスト ボックス 83">
            <a:extLst>
              <a:ext uri="{FF2B5EF4-FFF2-40B4-BE49-F238E27FC236}">
                <a16:creationId xmlns:a16="http://schemas.microsoft.com/office/drawing/2014/main" id="{C4AB5B6C-092A-C1F6-F194-5A2CA5A2D332}"/>
              </a:ext>
            </a:extLst>
          </p:cNvPr>
          <p:cNvSpPr txBox="1">
            <a:spLocks noChangeArrowheads="1"/>
          </p:cNvSpPr>
          <p:nvPr/>
        </p:nvSpPr>
        <p:spPr bwMode="auto">
          <a:xfrm>
            <a:off x="5269225" y="3620091"/>
            <a:ext cx="717582" cy="246221"/>
          </a:xfrm>
          <a:prstGeom prst="rect">
            <a:avLst/>
          </a:prstGeom>
          <a:noFill/>
          <a:ln w="9525">
            <a:noFill/>
            <a:miter lim="800000"/>
            <a:headEnd/>
            <a:tailEnd/>
          </a:ln>
        </p:spPr>
        <p:txBody>
          <a:bodyPr wrap="square">
            <a:spAutoFit/>
          </a:bodyPr>
          <a:lstStyle/>
          <a:p>
            <a:r>
              <a:rPr lang="ja-JP" altLang="en-US" sz="1000" dirty="0"/>
              <a:t>技術融合</a:t>
            </a:r>
            <a:endParaRPr lang="en-US" altLang="ja-JP" sz="1000" dirty="0"/>
          </a:p>
        </p:txBody>
      </p:sp>
      <p:sp>
        <p:nvSpPr>
          <p:cNvPr id="2" name="角丸四角形 227">
            <a:extLst>
              <a:ext uri="{FF2B5EF4-FFF2-40B4-BE49-F238E27FC236}">
                <a16:creationId xmlns:a16="http://schemas.microsoft.com/office/drawing/2014/main" id="{D5BD6A22-6328-13A1-C408-FBB2AEAADC67}"/>
              </a:ext>
            </a:extLst>
          </p:cNvPr>
          <p:cNvSpPr/>
          <p:nvPr/>
        </p:nvSpPr>
        <p:spPr>
          <a:xfrm>
            <a:off x="3096403" y="5374625"/>
            <a:ext cx="1343104" cy="281027"/>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a:t>
            </a:r>
            <a:r>
              <a:rPr kumimoji="1" lang="ja-JP" altLang="en-US" sz="900" dirty="0">
                <a:solidFill>
                  <a:srgbClr val="575757"/>
                </a:solidFill>
                <a:latin typeface="Meiryo UI" panose="020B0604030504040204" pitchFamily="50" charset="-128"/>
                <a:ea typeface="Meiryo UI" panose="020B0604030504040204" pitchFamily="50" charset="-128"/>
              </a:rPr>
              <a:t>４</a:t>
            </a:r>
            <a:r>
              <a:rPr kumimoji="1" lang="en-US" altLang="ja-JP" sz="900" dirty="0">
                <a:solidFill>
                  <a:srgbClr val="575757"/>
                </a:solidFill>
                <a:latin typeface="Meiryo UI" panose="020B0604030504040204" pitchFamily="50" charset="-128"/>
                <a:ea typeface="Meiryo UI" panose="020B0604030504040204" pitchFamily="50" charset="-128"/>
              </a:rPr>
              <a:t>-5</a:t>
            </a:r>
            <a:r>
              <a:rPr kumimoji="1" lang="ja-JP" altLang="en-US" sz="900" dirty="0">
                <a:solidFill>
                  <a:srgbClr val="575757"/>
                </a:solidFill>
                <a:latin typeface="Meiryo UI" panose="020B0604030504040204" pitchFamily="50" charset="-128"/>
                <a:ea typeface="Meiryo UI" panose="020B0604030504040204" pitchFamily="50" charset="-128"/>
              </a:rPr>
              <a:t>レベルの研究 </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補助率　</a:t>
            </a:r>
            <a:r>
              <a:rPr kumimoji="1" lang="en-US" altLang="ja-JP" sz="900" dirty="0">
                <a:solidFill>
                  <a:srgbClr val="575757"/>
                </a:solidFill>
                <a:latin typeface="Meiryo UI" panose="020B0604030504040204" pitchFamily="50" charset="-128"/>
                <a:ea typeface="Meiryo UI" panose="020B0604030504040204" pitchFamily="50" charset="-128"/>
              </a:rPr>
              <a:t>2/3]</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 name="角丸四角形 227">
            <a:extLst>
              <a:ext uri="{FF2B5EF4-FFF2-40B4-BE49-F238E27FC236}">
                <a16:creationId xmlns:a16="http://schemas.microsoft.com/office/drawing/2014/main" id="{22B31F67-4B84-74F3-9B06-1B8388B6B922}"/>
              </a:ext>
            </a:extLst>
          </p:cNvPr>
          <p:cNvSpPr/>
          <p:nvPr/>
        </p:nvSpPr>
        <p:spPr>
          <a:xfrm>
            <a:off x="4424837" y="5614784"/>
            <a:ext cx="1565682" cy="271981"/>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TRL6</a:t>
            </a:r>
            <a:r>
              <a:rPr kumimoji="1" lang="ja-JP" altLang="en-US" sz="900" dirty="0">
                <a:solidFill>
                  <a:srgbClr val="575757"/>
                </a:solidFill>
                <a:latin typeface="Meiryo UI" panose="020B0604030504040204" pitchFamily="50" charset="-128"/>
                <a:ea typeface="Meiryo UI" panose="020B0604030504040204" pitchFamily="50" charset="-128"/>
              </a:rPr>
              <a:t>レベルの研究</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補助率　</a:t>
            </a:r>
            <a:r>
              <a:rPr kumimoji="1" lang="en-US" altLang="ja-JP" sz="900" dirty="0">
                <a:solidFill>
                  <a:srgbClr val="575757"/>
                </a:solidFill>
                <a:latin typeface="Meiryo UI" panose="020B0604030504040204" pitchFamily="50" charset="-128"/>
                <a:ea typeface="Meiryo UI" panose="020B0604030504040204" pitchFamily="50" charset="-128"/>
              </a:rPr>
              <a:t>1/2]</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13" name="角丸四角形 227">
            <a:extLst>
              <a:ext uri="{FF2B5EF4-FFF2-40B4-BE49-F238E27FC236}">
                <a16:creationId xmlns:a16="http://schemas.microsoft.com/office/drawing/2014/main" id="{87AEF012-1E9A-EE9B-140A-69026983F891}"/>
              </a:ext>
            </a:extLst>
          </p:cNvPr>
          <p:cNvSpPr/>
          <p:nvPr/>
        </p:nvSpPr>
        <p:spPr>
          <a:xfrm>
            <a:off x="5921338" y="5902076"/>
            <a:ext cx="4400940" cy="266478"/>
          </a:xfrm>
          <a:prstGeom prst="roundRect">
            <a:avLst/>
          </a:pr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TRL7</a:t>
            </a:r>
            <a:r>
              <a:rPr kumimoji="1" lang="ja-JP" altLang="en-US" sz="900" dirty="0">
                <a:solidFill>
                  <a:srgbClr val="575757"/>
                </a:solidFill>
                <a:latin typeface="Meiryo UI" panose="020B0604030504040204" pitchFamily="50" charset="-128"/>
                <a:ea typeface="Meiryo UI" panose="020B0604030504040204" pitchFamily="50" charset="-128"/>
              </a:rPr>
              <a:t>レベルの研究</a:t>
            </a: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補助率</a:t>
            </a:r>
            <a:r>
              <a:rPr lang="en-US" altLang="ja-JP" sz="900" dirty="0">
                <a:solidFill>
                  <a:srgbClr val="575757"/>
                </a:solidFill>
                <a:latin typeface="Meiryo UI" panose="020B0604030504040204" pitchFamily="50" charset="-128"/>
                <a:ea typeface="Meiryo UI" panose="020B0604030504040204" pitchFamily="50" charset="-128"/>
              </a:rPr>
              <a:t>1/3</a:t>
            </a:r>
            <a:r>
              <a:rPr kumimoji="1" lang="en-US" altLang="ja-JP" sz="900" dirty="0">
                <a:solidFill>
                  <a:srgbClr val="575757"/>
                </a:solidFill>
                <a:latin typeface="Meiryo UI" panose="020B0604030504040204" pitchFamily="50" charset="-128"/>
                <a:ea typeface="Meiryo UI" panose="020B0604030504040204" pitchFamily="50" charset="-128"/>
              </a:rPr>
              <a:t>]</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CD5F33BC-631D-C1D1-2F78-40B5BDDF621C}"/>
              </a:ext>
            </a:extLst>
          </p:cNvPr>
          <p:cNvCxnSpPr>
            <a:cxnSpLocks/>
          </p:cNvCxnSpPr>
          <p:nvPr/>
        </p:nvCxnSpPr>
        <p:spPr>
          <a:xfrm>
            <a:off x="3611227" y="4558842"/>
            <a:ext cx="857392" cy="0"/>
          </a:xfrm>
          <a:prstGeom prst="line">
            <a:avLst/>
          </a:prstGeom>
          <a:ln w="12700">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40" name="テキスト ボックス 39">
            <a:extLst>
              <a:ext uri="{FF2B5EF4-FFF2-40B4-BE49-F238E27FC236}">
                <a16:creationId xmlns:a16="http://schemas.microsoft.com/office/drawing/2014/main" id="{B8D84E07-8D7D-EAAA-5232-7DF13812B34E}"/>
              </a:ext>
            </a:extLst>
          </p:cNvPr>
          <p:cNvSpPr txBox="1">
            <a:spLocks noChangeArrowheads="1"/>
          </p:cNvSpPr>
          <p:nvPr/>
        </p:nvSpPr>
        <p:spPr bwMode="auto">
          <a:xfrm>
            <a:off x="4035826" y="4630788"/>
            <a:ext cx="1185661" cy="707886"/>
          </a:xfrm>
          <a:prstGeom prst="rect">
            <a:avLst/>
          </a:prstGeom>
          <a:noFill/>
          <a:ln w="9525">
            <a:noFill/>
            <a:miter lim="800000"/>
            <a:headEnd/>
            <a:tailEnd/>
          </a:ln>
        </p:spPr>
        <p:txBody>
          <a:bodyPr wrap="square">
            <a:spAutoFit/>
          </a:bodyPr>
          <a:lstStyle/>
          <a:p>
            <a:r>
              <a:rPr lang="ja-JP" altLang="en-US" sz="1000" dirty="0">
                <a:solidFill>
                  <a:schemeClr val="accent2"/>
                </a:solidFill>
              </a:rPr>
              <a:t>＊＊技術</a:t>
            </a:r>
            <a:endParaRPr lang="en-US" altLang="ja-JP" sz="1000" dirty="0">
              <a:solidFill>
                <a:schemeClr val="accent2"/>
              </a:solidFill>
            </a:endParaRPr>
          </a:p>
          <a:p>
            <a:r>
              <a:rPr lang="ja-JP" altLang="en-US" sz="1000" dirty="0">
                <a:solidFill>
                  <a:schemeClr val="accent2"/>
                </a:solidFill>
              </a:rPr>
              <a:t>精度＊％向上</a:t>
            </a:r>
            <a:endParaRPr lang="en-US" altLang="ja-JP" sz="1000" dirty="0">
              <a:solidFill>
                <a:schemeClr val="accent2"/>
              </a:solidFill>
            </a:endParaRPr>
          </a:p>
          <a:p>
            <a:r>
              <a:rPr lang="en-US" altLang="ja-JP" sz="1000" dirty="0">
                <a:solidFill>
                  <a:schemeClr val="accent2"/>
                </a:solidFill>
              </a:rPr>
              <a:t>【TRL5</a:t>
            </a:r>
            <a:r>
              <a:rPr lang="ja-JP" altLang="en-US" sz="1000" dirty="0">
                <a:solidFill>
                  <a:schemeClr val="accent2"/>
                </a:solidFill>
                <a:highlight>
                  <a:srgbClr val="00FF00"/>
                </a:highlight>
              </a:rPr>
              <a:t>レベル</a:t>
            </a:r>
            <a:endParaRPr lang="en-US" altLang="ja-JP" sz="1000" dirty="0">
              <a:solidFill>
                <a:schemeClr val="accent2"/>
              </a:solidFill>
              <a:highlight>
                <a:srgbClr val="00FF00"/>
              </a:highlight>
            </a:endParaRPr>
          </a:p>
          <a:p>
            <a:r>
              <a:rPr lang="ja-JP" altLang="en-US" sz="1000" dirty="0">
                <a:solidFill>
                  <a:schemeClr val="accent2"/>
                </a:solidFill>
                <a:highlight>
                  <a:srgbClr val="00FF00"/>
                </a:highlight>
              </a:rPr>
              <a:t>実証完了</a:t>
            </a:r>
            <a:r>
              <a:rPr lang="en-US" altLang="ja-JP" sz="1000" dirty="0">
                <a:solidFill>
                  <a:schemeClr val="accent2"/>
                </a:solidFill>
              </a:rPr>
              <a:t>】</a:t>
            </a:r>
            <a:endParaRPr lang="ja-JP" altLang="en-US" sz="1000" dirty="0">
              <a:solidFill>
                <a:schemeClr val="accent2"/>
              </a:solidFill>
            </a:endParaRPr>
          </a:p>
        </p:txBody>
      </p:sp>
      <p:sp>
        <p:nvSpPr>
          <p:cNvPr id="14" name="テキスト ボックス 13">
            <a:extLst>
              <a:ext uri="{FF2B5EF4-FFF2-40B4-BE49-F238E27FC236}">
                <a16:creationId xmlns:a16="http://schemas.microsoft.com/office/drawing/2014/main" id="{F6DB19D6-FB87-3732-C508-43226A5415DA}"/>
              </a:ext>
            </a:extLst>
          </p:cNvPr>
          <p:cNvSpPr txBox="1">
            <a:spLocks noChangeArrowheads="1"/>
          </p:cNvSpPr>
          <p:nvPr/>
        </p:nvSpPr>
        <p:spPr bwMode="auto">
          <a:xfrm>
            <a:off x="2923769" y="2883659"/>
            <a:ext cx="761747" cy="400110"/>
          </a:xfrm>
          <a:prstGeom prst="rect">
            <a:avLst/>
          </a:prstGeom>
          <a:noFill/>
          <a:ln w="9525">
            <a:noFill/>
            <a:miter lim="800000"/>
            <a:headEnd/>
            <a:tailEnd/>
          </a:ln>
        </p:spPr>
        <p:txBody>
          <a:bodyPr wrap="none">
            <a:spAutoFit/>
          </a:bodyPr>
          <a:lstStyle/>
          <a:p>
            <a:r>
              <a:rPr lang="ja-JP" altLang="en-US" sz="1000" dirty="0">
                <a:solidFill>
                  <a:schemeClr val="accent2"/>
                </a:solidFill>
              </a:rPr>
              <a:t>現時点</a:t>
            </a:r>
            <a:endParaRPr lang="en-US" altLang="ja-JP" sz="1000" dirty="0">
              <a:solidFill>
                <a:schemeClr val="accent2"/>
              </a:solidFill>
            </a:endParaRPr>
          </a:p>
          <a:p>
            <a:r>
              <a:rPr lang="en-US" altLang="ja-JP" sz="1000" dirty="0">
                <a:solidFill>
                  <a:schemeClr val="accent2"/>
                </a:solidFill>
              </a:rPr>
              <a:t>【TRL</a:t>
            </a:r>
            <a:r>
              <a:rPr lang="ja-JP" altLang="en-US" sz="1000" dirty="0">
                <a:solidFill>
                  <a:schemeClr val="accent2"/>
                </a:solidFill>
              </a:rPr>
              <a:t>２</a:t>
            </a:r>
            <a:r>
              <a:rPr lang="en-US" altLang="ja-JP" sz="1000" dirty="0">
                <a:solidFill>
                  <a:schemeClr val="accent2"/>
                </a:solidFill>
              </a:rPr>
              <a:t>】</a:t>
            </a:r>
            <a:endParaRPr lang="ja-JP" altLang="en-US" sz="1000" dirty="0">
              <a:solidFill>
                <a:schemeClr val="accent2"/>
              </a:solidFill>
            </a:endParaRPr>
          </a:p>
        </p:txBody>
      </p:sp>
      <p:sp>
        <p:nvSpPr>
          <p:cNvPr id="18" name="テキスト ボックス 17">
            <a:extLst>
              <a:ext uri="{FF2B5EF4-FFF2-40B4-BE49-F238E27FC236}">
                <a16:creationId xmlns:a16="http://schemas.microsoft.com/office/drawing/2014/main" id="{DB7CCF1C-894C-D899-E24F-15B434075A4A}"/>
              </a:ext>
            </a:extLst>
          </p:cNvPr>
          <p:cNvSpPr txBox="1">
            <a:spLocks noChangeArrowheads="1"/>
          </p:cNvSpPr>
          <p:nvPr/>
        </p:nvSpPr>
        <p:spPr bwMode="auto">
          <a:xfrm>
            <a:off x="3215680" y="4661002"/>
            <a:ext cx="704039" cy="400110"/>
          </a:xfrm>
          <a:prstGeom prst="rect">
            <a:avLst/>
          </a:prstGeom>
          <a:noFill/>
          <a:ln w="9525">
            <a:noFill/>
            <a:miter lim="800000"/>
            <a:headEnd/>
            <a:tailEnd/>
          </a:ln>
        </p:spPr>
        <p:txBody>
          <a:bodyPr wrap="square">
            <a:spAutoFit/>
          </a:bodyPr>
          <a:lstStyle/>
          <a:p>
            <a:r>
              <a:rPr lang="ja-JP" altLang="en-US" sz="1000" dirty="0">
                <a:solidFill>
                  <a:schemeClr val="accent2"/>
                </a:solidFill>
              </a:rPr>
              <a:t>現時点</a:t>
            </a:r>
            <a:endParaRPr lang="en-US" altLang="ja-JP" sz="1000" dirty="0">
              <a:solidFill>
                <a:schemeClr val="accent2"/>
              </a:solidFill>
            </a:endParaRPr>
          </a:p>
          <a:p>
            <a:r>
              <a:rPr lang="en-US" altLang="ja-JP" sz="1000" dirty="0">
                <a:solidFill>
                  <a:schemeClr val="accent2"/>
                </a:solidFill>
              </a:rPr>
              <a:t>【TRL3】</a:t>
            </a:r>
            <a:endParaRPr lang="ja-JP" altLang="en-US" sz="1000" dirty="0">
              <a:solidFill>
                <a:schemeClr val="accent2"/>
              </a:solidFill>
            </a:endParaRPr>
          </a:p>
        </p:txBody>
      </p:sp>
      <p:sp>
        <p:nvSpPr>
          <p:cNvPr id="63" name="角丸四角形 227">
            <a:extLst>
              <a:ext uri="{FF2B5EF4-FFF2-40B4-BE49-F238E27FC236}">
                <a16:creationId xmlns:a16="http://schemas.microsoft.com/office/drawing/2014/main" id="{54C7E3BB-1159-F40D-16F9-69308D46F94C}"/>
              </a:ext>
            </a:extLst>
          </p:cNvPr>
          <p:cNvSpPr/>
          <p:nvPr/>
        </p:nvSpPr>
        <p:spPr>
          <a:xfrm>
            <a:off x="6957547" y="208058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SG</a:t>
            </a:r>
            <a:r>
              <a:rPr kumimoji="1" lang="ja-JP" altLang="en-US" sz="900" dirty="0">
                <a:solidFill>
                  <a:srgbClr val="575757"/>
                </a:solidFill>
                <a:latin typeface="Meiryo UI" panose="020B0604030504040204" pitchFamily="50" charset="-128"/>
                <a:ea typeface="Meiryo UI" panose="020B0604030504040204" pitchFamily="50" charset="-128"/>
              </a:rPr>
              <a:t>時点</a:t>
            </a:r>
            <a:endParaRPr kumimoji="1" lang="en-US" altLang="ja-JP" sz="900" dirty="0">
              <a:solidFill>
                <a:srgbClr val="575757"/>
              </a:solidFill>
              <a:latin typeface="Meiryo UI" panose="020B0604030504040204" pitchFamily="50" charset="-128"/>
              <a:ea typeface="Meiryo UI" panose="020B0604030504040204" pitchFamily="50" charset="-128"/>
            </a:endParaRPr>
          </a:p>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67" name="二等辺三角形 66">
            <a:extLst>
              <a:ext uri="{FF2B5EF4-FFF2-40B4-BE49-F238E27FC236}">
                <a16:creationId xmlns:a16="http://schemas.microsoft.com/office/drawing/2014/main" id="{78158E2A-43F1-94E7-5617-7DC63BCE2362}"/>
              </a:ext>
            </a:extLst>
          </p:cNvPr>
          <p:cNvSpPr/>
          <p:nvPr/>
        </p:nvSpPr>
        <p:spPr>
          <a:xfrm flipV="1">
            <a:off x="5554618" y="1435243"/>
            <a:ext cx="299898" cy="302912"/>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69" name="テキスト ボックス 68">
            <a:extLst>
              <a:ext uri="{FF2B5EF4-FFF2-40B4-BE49-F238E27FC236}">
                <a16:creationId xmlns:a16="http://schemas.microsoft.com/office/drawing/2014/main" id="{BC284D7B-9814-0FC4-ECF8-91AA44375A88}"/>
              </a:ext>
            </a:extLst>
          </p:cNvPr>
          <p:cNvSpPr txBox="1">
            <a:spLocks noChangeArrowheads="1"/>
          </p:cNvSpPr>
          <p:nvPr/>
        </p:nvSpPr>
        <p:spPr bwMode="auto">
          <a:xfrm>
            <a:off x="4657276" y="1209472"/>
            <a:ext cx="1748509" cy="276999"/>
          </a:xfrm>
          <a:prstGeom prst="rect">
            <a:avLst/>
          </a:prstGeom>
          <a:noFill/>
          <a:ln w="9525">
            <a:noFill/>
            <a:miter lim="800000"/>
            <a:headEnd/>
            <a:tailEnd/>
          </a:ln>
        </p:spPr>
        <p:txBody>
          <a:bodyPr wrap="square">
            <a:spAutoFit/>
          </a:bodyPr>
          <a:lstStyle/>
          <a:p>
            <a:r>
              <a:rPr lang="ja-JP" altLang="en-US" sz="1200" b="1" dirty="0"/>
              <a:t>初回ステージゲート</a:t>
            </a:r>
          </a:p>
        </p:txBody>
      </p:sp>
      <p:grpSp>
        <p:nvGrpSpPr>
          <p:cNvPr id="103" name="グループ化 102">
            <a:extLst>
              <a:ext uri="{FF2B5EF4-FFF2-40B4-BE49-F238E27FC236}">
                <a16:creationId xmlns:a16="http://schemas.microsoft.com/office/drawing/2014/main" id="{7F2FF4F7-703C-674A-9918-3AEC9C4E67DE}"/>
              </a:ext>
            </a:extLst>
          </p:cNvPr>
          <p:cNvGrpSpPr/>
          <p:nvPr/>
        </p:nvGrpSpPr>
        <p:grpSpPr>
          <a:xfrm>
            <a:off x="9635232" y="800904"/>
            <a:ext cx="2437432" cy="586691"/>
            <a:chOff x="9635232" y="800904"/>
            <a:chExt cx="2437432" cy="586691"/>
          </a:xfrm>
        </p:grpSpPr>
        <p:sp>
          <p:nvSpPr>
            <p:cNvPr id="64" name="正方形/長方形 63">
              <a:extLst>
                <a:ext uri="{FF2B5EF4-FFF2-40B4-BE49-F238E27FC236}">
                  <a16:creationId xmlns:a16="http://schemas.microsoft.com/office/drawing/2014/main" id="{86E949B4-D937-C347-5747-CFD3E87375B4}"/>
                </a:ext>
              </a:extLst>
            </p:cNvPr>
            <p:cNvSpPr/>
            <p:nvPr/>
          </p:nvSpPr>
          <p:spPr>
            <a:xfrm>
              <a:off x="9635232" y="800904"/>
              <a:ext cx="2365424" cy="58669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二等辺三角形 5">
              <a:extLst>
                <a:ext uri="{FF2B5EF4-FFF2-40B4-BE49-F238E27FC236}">
                  <a16:creationId xmlns:a16="http://schemas.microsoft.com/office/drawing/2014/main" id="{3B326AA6-9EB3-7374-4E63-8B697DB3C433}"/>
                </a:ext>
              </a:extLst>
            </p:cNvPr>
            <p:cNvSpPr/>
            <p:nvPr/>
          </p:nvSpPr>
          <p:spPr>
            <a:xfrm flipV="1">
              <a:off x="10416441" y="894713"/>
              <a:ext cx="127062" cy="12833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8" name="テキスト ボックス 7">
              <a:extLst>
                <a:ext uri="{FF2B5EF4-FFF2-40B4-BE49-F238E27FC236}">
                  <a16:creationId xmlns:a16="http://schemas.microsoft.com/office/drawing/2014/main" id="{5627FF71-EDF9-AFF6-C42F-0281D96CF68F}"/>
                </a:ext>
              </a:extLst>
            </p:cNvPr>
            <p:cNvSpPr txBox="1">
              <a:spLocks noChangeArrowheads="1"/>
            </p:cNvSpPr>
            <p:nvPr/>
          </p:nvSpPr>
          <p:spPr bwMode="auto">
            <a:xfrm>
              <a:off x="10554953" y="835771"/>
              <a:ext cx="1517711" cy="246221"/>
            </a:xfrm>
            <a:prstGeom prst="rect">
              <a:avLst/>
            </a:prstGeom>
            <a:noFill/>
            <a:ln w="9525">
              <a:noFill/>
              <a:miter lim="800000"/>
              <a:headEnd/>
              <a:tailEnd/>
            </a:ln>
          </p:spPr>
          <p:txBody>
            <a:bodyPr wrap="square">
              <a:spAutoFit/>
            </a:bodyPr>
            <a:lstStyle/>
            <a:p>
              <a:r>
                <a:rPr lang="ja-JP" altLang="en-US" sz="1000" dirty="0"/>
                <a:t>→　ステージゲート</a:t>
              </a:r>
            </a:p>
          </p:txBody>
        </p:sp>
        <p:sp>
          <p:nvSpPr>
            <p:cNvPr id="65" name="二等辺三角形 64">
              <a:extLst>
                <a:ext uri="{FF2B5EF4-FFF2-40B4-BE49-F238E27FC236}">
                  <a16:creationId xmlns:a16="http://schemas.microsoft.com/office/drawing/2014/main" id="{A4741EA3-6F86-4F2E-464B-0674A0AE42E6}"/>
                </a:ext>
              </a:extLst>
            </p:cNvPr>
            <p:cNvSpPr/>
            <p:nvPr/>
          </p:nvSpPr>
          <p:spPr>
            <a:xfrm>
              <a:off x="10407964" y="1153368"/>
              <a:ext cx="144016" cy="128010"/>
            </a:xfrm>
            <a:prstGeom prst="triangle">
              <a:avLst/>
            </a:prstGeom>
            <a:solidFill>
              <a:schemeClr val="accent2"/>
            </a:solidFill>
            <a:ln w="12700"/>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66" name="テキスト ボックス 65">
              <a:extLst>
                <a:ext uri="{FF2B5EF4-FFF2-40B4-BE49-F238E27FC236}">
                  <a16:creationId xmlns:a16="http://schemas.microsoft.com/office/drawing/2014/main" id="{A0170813-83F9-2A87-A234-E592B86A1216}"/>
                </a:ext>
              </a:extLst>
            </p:cNvPr>
            <p:cNvSpPr txBox="1">
              <a:spLocks noChangeArrowheads="1"/>
            </p:cNvSpPr>
            <p:nvPr/>
          </p:nvSpPr>
          <p:spPr bwMode="auto">
            <a:xfrm>
              <a:off x="10554953" y="1118215"/>
              <a:ext cx="1328825" cy="246221"/>
            </a:xfrm>
            <a:prstGeom prst="rect">
              <a:avLst/>
            </a:prstGeom>
            <a:noFill/>
            <a:ln w="9525">
              <a:noFill/>
              <a:miter lim="800000"/>
              <a:headEnd/>
              <a:tailEnd/>
            </a:ln>
          </p:spPr>
          <p:txBody>
            <a:bodyPr wrap="square">
              <a:spAutoFit/>
            </a:bodyPr>
            <a:lstStyle/>
            <a:p>
              <a:r>
                <a:rPr lang="ja-JP" altLang="en-US" sz="1000" dirty="0"/>
                <a:t>→　</a:t>
              </a:r>
              <a:r>
                <a:rPr lang="en-US" altLang="ja-JP" sz="1000" dirty="0"/>
                <a:t>KPI</a:t>
              </a:r>
              <a:endParaRPr lang="ja-JP" altLang="en-US" sz="1000" dirty="0"/>
            </a:p>
          </p:txBody>
        </p:sp>
        <p:sp>
          <p:nvSpPr>
            <p:cNvPr id="72" name="テキスト ボックス 71">
              <a:extLst>
                <a:ext uri="{FF2B5EF4-FFF2-40B4-BE49-F238E27FC236}">
                  <a16:creationId xmlns:a16="http://schemas.microsoft.com/office/drawing/2014/main" id="{B004E9E8-7F0C-CE1B-A7B6-906B4DDDACDB}"/>
                </a:ext>
              </a:extLst>
            </p:cNvPr>
            <p:cNvSpPr txBox="1">
              <a:spLocks noChangeArrowheads="1"/>
            </p:cNvSpPr>
            <p:nvPr/>
          </p:nvSpPr>
          <p:spPr bwMode="auto">
            <a:xfrm>
              <a:off x="9762865" y="835771"/>
              <a:ext cx="1517711" cy="246221"/>
            </a:xfrm>
            <a:prstGeom prst="rect">
              <a:avLst/>
            </a:prstGeom>
            <a:noFill/>
            <a:ln w="9525">
              <a:noFill/>
              <a:miter lim="800000"/>
              <a:headEnd/>
              <a:tailEnd/>
            </a:ln>
          </p:spPr>
          <p:txBody>
            <a:bodyPr wrap="square">
              <a:spAutoFit/>
            </a:bodyPr>
            <a:lstStyle/>
            <a:p>
              <a:r>
                <a:rPr lang="ja-JP" altLang="en-US" sz="1000" dirty="0"/>
                <a:t>凡例</a:t>
              </a:r>
            </a:p>
          </p:txBody>
        </p:sp>
      </p:grpSp>
      <p:sp>
        <p:nvSpPr>
          <p:cNvPr id="73" name="テキスト ボックス 72">
            <a:extLst>
              <a:ext uri="{FF2B5EF4-FFF2-40B4-BE49-F238E27FC236}">
                <a16:creationId xmlns:a16="http://schemas.microsoft.com/office/drawing/2014/main" id="{D6F32EFB-C900-9A8D-BEA2-63CCADCE4BFE}"/>
              </a:ext>
            </a:extLst>
          </p:cNvPr>
          <p:cNvSpPr txBox="1"/>
          <p:nvPr/>
        </p:nvSpPr>
        <p:spPr>
          <a:xfrm>
            <a:off x="9281306" y="332656"/>
            <a:ext cx="2712587" cy="461665"/>
          </a:xfrm>
          <a:prstGeom prst="rect">
            <a:avLst/>
          </a:prstGeom>
          <a:noFill/>
        </p:spPr>
        <p:txBody>
          <a:bodyPr wrap="square" rtlCol="0">
            <a:spAutoFit/>
          </a:bodyPr>
          <a:lstStyle/>
          <a:p>
            <a:r>
              <a:rPr kumimoji="1" lang="en-US" altLang="ja-JP" sz="1200" dirty="0"/>
              <a:t>※</a:t>
            </a:r>
            <a:r>
              <a:rPr kumimoji="1" lang="ja-JP" altLang="en-US" sz="1200" dirty="0"/>
              <a:t>２回目以降のステージゲートは</a:t>
            </a:r>
            <a:endParaRPr kumimoji="1" lang="en-US" altLang="ja-JP" sz="1200" dirty="0"/>
          </a:p>
          <a:p>
            <a:r>
              <a:rPr lang="ja-JP" altLang="en-US" sz="1200" dirty="0"/>
              <a:t>　</a:t>
            </a:r>
            <a:r>
              <a:rPr kumimoji="1" lang="en-US" altLang="ja-JP" sz="1200" dirty="0"/>
              <a:t>NEDO</a:t>
            </a:r>
            <a:r>
              <a:rPr kumimoji="1" lang="ja-JP" altLang="en-US" sz="1200" dirty="0"/>
              <a:t>が設定します</a:t>
            </a:r>
          </a:p>
        </p:txBody>
      </p:sp>
      <p:sp>
        <p:nvSpPr>
          <p:cNvPr id="76" name="フローチャート: 抜出し 75">
            <a:extLst>
              <a:ext uri="{FF2B5EF4-FFF2-40B4-BE49-F238E27FC236}">
                <a16:creationId xmlns:a16="http://schemas.microsoft.com/office/drawing/2014/main" id="{A6ED4FC9-6B34-F5A0-49BB-ADF562691D2F}"/>
              </a:ext>
            </a:extLst>
          </p:cNvPr>
          <p:cNvSpPr/>
          <p:nvPr/>
        </p:nvSpPr>
        <p:spPr>
          <a:xfrm>
            <a:off x="3575720" y="5633708"/>
            <a:ext cx="858659" cy="25200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sp>
        <p:nvSpPr>
          <p:cNvPr id="78" name="フローチャート: 抜出し 75">
            <a:extLst>
              <a:ext uri="{FF2B5EF4-FFF2-40B4-BE49-F238E27FC236}">
                <a16:creationId xmlns:a16="http://schemas.microsoft.com/office/drawing/2014/main" id="{6D6E4452-AC9D-E1BB-2699-FBC82448C0B2}"/>
              </a:ext>
            </a:extLst>
          </p:cNvPr>
          <p:cNvSpPr/>
          <p:nvPr/>
        </p:nvSpPr>
        <p:spPr>
          <a:xfrm>
            <a:off x="5062679" y="5908830"/>
            <a:ext cx="858659" cy="25200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sp>
        <p:nvSpPr>
          <p:cNvPr id="42" name="角丸四角形 227">
            <a:extLst>
              <a:ext uri="{FF2B5EF4-FFF2-40B4-BE49-F238E27FC236}">
                <a16:creationId xmlns:a16="http://schemas.microsoft.com/office/drawing/2014/main" id="{0E49E5C8-F9E0-5B82-52E6-ACDE5D5109DF}"/>
              </a:ext>
            </a:extLst>
          </p:cNvPr>
          <p:cNvSpPr/>
          <p:nvPr/>
        </p:nvSpPr>
        <p:spPr>
          <a:xfrm>
            <a:off x="4654750" y="5965331"/>
            <a:ext cx="1463532" cy="271981"/>
          </a:xfrm>
          <a:prstGeom prst="roundRect">
            <a:avLst/>
          </a:prstGeom>
          <a:noFill/>
          <a:ln w="9525" cap="rnd" cmpd="sng" algn="ctr">
            <a:no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実証設備設計・準備</a:t>
            </a:r>
          </a:p>
        </p:txBody>
      </p:sp>
      <p:sp>
        <p:nvSpPr>
          <p:cNvPr id="19" name="吹き出し: 角を丸めた四角形 18">
            <a:extLst>
              <a:ext uri="{FF2B5EF4-FFF2-40B4-BE49-F238E27FC236}">
                <a16:creationId xmlns:a16="http://schemas.microsoft.com/office/drawing/2014/main" id="{80B577EB-78C6-E41B-1CEB-6719598D04DD}"/>
              </a:ext>
            </a:extLst>
          </p:cNvPr>
          <p:cNvSpPr/>
          <p:nvPr/>
        </p:nvSpPr>
        <p:spPr>
          <a:xfrm>
            <a:off x="162939" y="3992767"/>
            <a:ext cx="2592372" cy="1080132"/>
          </a:xfrm>
          <a:prstGeom prst="wedgeRoundRectCallout">
            <a:avLst>
              <a:gd name="adj1" fmla="val 96503"/>
              <a:gd name="adj2" fmla="val 61475"/>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en-US" altLang="ja-JP" sz="1100" i="1" dirty="0">
                <a:solidFill>
                  <a:srgbClr val="0000FF"/>
                </a:solidFill>
              </a:rPr>
              <a:t>TRL</a:t>
            </a:r>
            <a:r>
              <a:rPr lang="ja-JP" altLang="en-US" sz="1100" i="1" dirty="0">
                <a:solidFill>
                  <a:srgbClr val="0000FF"/>
                </a:solidFill>
              </a:rPr>
              <a:t>表記に、この例のようにできるだけ「</a:t>
            </a:r>
            <a:r>
              <a:rPr lang="en-US" altLang="ja-JP" sz="1100" i="1" dirty="0">
                <a:solidFill>
                  <a:srgbClr val="0000FF"/>
                </a:solidFill>
              </a:rPr>
              <a:t>TRL</a:t>
            </a:r>
            <a:r>
              <a:rPr lang="ja-JP" altLang="en-US" sz="1100" i="1" dirty="0">
                <a:solidFill>
                  <a:srgbClr val="0000FF"/>
                </a:solidFill>
              </a:rPr>
              <a:t>●</a:t>
            </a:r>
            <a:r>
              <a:rPr lang="ja-JP" altLang="en-US" sz="1100" b="1" i="1" u="sng" dirty="0">
                <a:solidFill>
                  <a:srgbClr val="0000FF"/>
                </a:solidFill>
              </a:rPr>
              <a:t>開始</a:t>
            </a:r>
            <a:r>
              <a:rPr lang="ja-JP" altLang="en-US" sz="1100" i="1" dirty="0">
                <a:solidFill>
                  <a:srgbClr val="0000FF"/>
                </a:solidFill>
              </a:rPr>
              <a:t>」「</a:t>
            </a:r>
            <a:r>
              <a:rPr lang="en-US" altLang="ja-JP" sz="1100" i="1" dirty="0">
                <a:solidFill>
                  <a:srgbClr val="0000FF"/>
                </a:solidFill>
              </a:rPr>
              <a:t>TRL</a:t>
            </a:r>
            <a:r>
              <a:rPr lang="ja-JP" altLang="en-US" sz="1100" i="1" dirty="0">
                <a:solidFill>
                  <a:srgbClr val="0000FF"/>
                </a:solidFill>
              </a:rPr>
              <a:t>●レベル</a:t>
            </a:r>
            <a:r>
              <a:rPr lang="ja-JP" altLang="en-US" sz="1100" b="1" i="1" u="sng" dirty="0">
                <a:solidFill>
                  <a:srgbClr val="0000FF"/>
                </a:solidFill>
              </a:rPr>
              <a:t>実証完了、</a:t>
            </a:r>
            <a:r>
              <a:rPr lang="en-US" altLang="ja-JP" sz="1100" b="1" i="1" u="sng" dirty="0">
                <a:solidFill>
                  <a:srgbClr val="0000FF"/>
                </a:solidFill>
              </a:rPr>
              <a:t>TRL</a:t>
            </a:r>
            <a:r>
              <a:rPr lang="ja-JP" altLang="en-US" sz="1100" b="1" i="1" u="sng" dirty="0">
                <a:solidFill>
                  <a:srgbClr val="0000FF"/>
                </a:solidFill>
              </a:rPr>
              <a:t>●へ</a:t>
            </a:r>
            <a:r>
              <a:rPr lang="ja-JP" altLang="en-US" sz="1100" i="1" dirty="0">
                <a:solidFill>
                  <a:srgbClr val="0000FF"/>
                </a:solidFill>
              </a:rPr>
              <a:t>」など追記し、具体的なフェーズが分かるようにしてください。</a:t>
            </a:r>
            <a:endParaRPr lang="en-US" altLang="ja-JP" sz="1100" i="1" dirty="0">
              <a:solidFill>
                <a:srgbClr val="0000FF"/>
              </a:solidFill>
            </a:endParaRPr>
          </a:p>
        </p:txBody>
      </p:sp>
      <p:cxnSp>
        <p:nvCxnSpPr>
          <p:cNvPr id="70" name="直線コネクタ 69">
            <a:extLst>
              <a:ext uri="{FF2B5EF4-FFF2-40B4-BE49-F238E27FC236}">
                <a16:creationId xmlns:a16="http://schemas.microsoft.com/office/drawing/2014/main" id="{4B752B6A-AF7C-E0DF-A3CF-5C87123BCD6B}"/>
              </a:ext>
            </a:extLst>
          </p:cNvPr>
          <p:cNvCxnSpPr/>
          <p:nvPr/>
        </p:nvCxnSpPr>
        <p:spPr>
          <a:xfrm>
            <a:off x="10322278" y="1615055"/>
            <a:ext cx="0" cy="507149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7" name="グループ化 76">
            <a:extLst>
              <a:ext uri="{FF2B5EF4-FFF2-40B4-BE49-F238E27FC236}">
                <a16:creationId xmlns:a16="http://schemas.microsoft.com/office/drawing/2014/main" id="{132902C1-1F39-3D2C-61BC-F5951FB74E8B}"/>
              </a:ext>
            </a:extLst>
          </p:cNvPr>
          <p:cNvGrpSpPr/>
          <p:nvPr/>
        </p:nvGrpSpPr>
        <p:grpSpPr>
          <a:xfrm>
            <a:off x="3143672" y="2396335"/>
            <a:ext cx="864096" cy="4351717"/>
            <a:chOff x="3143672" y="2396335"/>
            <a:chExt cx="864096" cy="4351717"/>
          </a:xfrm>
        </p:grpSpPr>
        <p:cxnSp>
          <p:nvCxnSpPr>
            <p:cNvPr id="62" name="直線コネクタ 61">
              <a:extLst>
                <a:ext uri="{FF2B5EF4-FFF2-40B4-BE49-F238E27FC236}">
                  <a16:creationId xmlns:a16="http://schemas.microsoft.com/office/drawing/2014/main" id="{EE314EF0-8BE2-DEF4-B58C-A4B14463B027}"/>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9FEA8778-B82F-428C-88F7-E0E1E9D8969B}"/>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2B8FFBF5-E940-2A30-49E0-A3FC7C53D445}"/>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79" name="グループ化 78">
            <a:extLst>
              <a:ext uri="{FF2B5EF4-FFF2-40B4-BE49-F238E27FC236}">
                <a16:creationId xmlns:a16="http://schemas.microsoft.com/office/drawing/2014/main" id="{501ED930-2C62-743C-AC85-5412955033DE}"/>
              </a:ext>
            </a:extLst>
          </p:cNvPr>
          <p:cNvGrpSpPr/>
          <p:nvPr/>
        </p:nvGrpSpPr>
        <p:grpSpPr>
          <a:xfrm>
            <a:off x="4727848" y="2381192"/>
            <a:ext cx="864096" cy="4351717"/>
            <a:chOff x="3143672" y="2396335"/>
            <a:chExt cx="864096" cy="4351717"/>
          </a:xfrm>
        </p:grpSpPr>
        <p:cxnSp>
          <p:nvCxnSpPr>
            <p:cNvPr id="80" name="直線コネクタ 79">
              <a:extLst>
                <a:ext uri="{FF2B5EF4-FFF2-40B4-BE49-F238E27FC236}">
                  <a16:creationId xmlns:a16="http://schemas.microsoft.com/office/drawing/2014/main" id="{7FEE7AC9-2A71-7779-A167-96AB013DBEC1}"/>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6C5DB077-D2EF-F60E-917E-D017B0C2CDCF}"/>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BCEE6130-3251-8ED1-18CF-65E72215C477}"/>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96E9F9F2-F21C-DA7F-41D5-8175FA4549C6}"/>
              </a:ext>
            </a:extLst>
          </p:cNvPr>
          <p:cNvGrpSpPr/>
          <p:nvPr/>
        </p:nvGrpSpPr>
        <p:grpSpPr>
          <a:xfrm>
            <a:off x="6195292" y="2363453"/>
            <a:ext cx="864096" cy="4351717"/>
            <a:chOff x="3143672" y="2396335"/>
            <a:chExt cx="864096" cy="4351717"/>
          </a:xfrm>
        </p:grpSpPr>
        <p:cxnSp>
          <p:nvCxnSpPr>
            <p:cNvPr id="86" name="直線コネクタ 85">
              <a:extLst>
                <a:ext uri="{FF2B5EF4-FFF2-40B4-BE49-F238E27FC236}">
                  <a16:creationId xmlns:a16="http://schemas.microsoft.com/office/drawing/2014/main" id="{A0285FC0-3D86-465F-1943-1489017E6609}"/>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243AE3B9-BE92-40AF-C6BF-4F8A0B409C48}"/>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8" name="直線コネクタ 87">
              <a:extLst>
                <a:ext uri="{FF2B5EF4-FFF2-40B4-BE49-F238E27FC236}">
                  <a16:creationId xmlns:a16="http://schemas.microsoft.com/office/drawing/2014/main" id="{53CA3A07-CACC-B15F-B396-3232334271FA}"/>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89" name="グループ化 88">
            <a:extLst>
              <a:ext uri="{FF2B5EF4-FFF2-40B4-BE49-F238E27FC236}">
                <a16:creationId xmlns:a16="http://schemas.microsoft.com/office/drawing/2014/main" id="{BDAE66E4-9A3D-F136-717C-D89768D0AE81}"/>
              </a:ext>
            </a:extLst>
          </p:cNvPr>
          <p:cNvGrpSpPr/>
          <p:nvPr/>
        </p:nvGrpSpPr>
        <p:grpSpPr>
          <a:xfrm>
            <a:off x="7735344" y="2399676"/>
            <a:ext cx="864096" cy="4351717"/>
            <a:chOff x="3143672" y="2396335"/>
            <a:chExt cx="864096" cy="4351717"/>
          </a:xfrm>
        </p:grpSpPr>
        <p:cxnSp>
          <p:nvCxnSpPr>
            <p:cNvPr id="90" name="直線コネクタ 89">
              <a:extLst>
                <a:ext uri="{FF2B5EF4-FFF2-40B4-BE49-F238E27FC236}">
                  <a16:creationId xmlns:a16="http://schemas.microsoft.com/office/drawing/2014/main" id="{8EDD2F76-5700-498F-9FA2-8FC5EC89520D}"/>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4C074BC8-82C9-11F4-DE57-9112C5C3833B}"/>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B93FAF93-7A7C-6532-A023-7C498CB8E2CA}"/>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133E53D4-156C-A9D5-5113-D025449454DF}"/>
              </a:ext>
            </a:extLst>
          </p:cNvPr>
          <p:cNvGrpSpPr/>
          <p:nvPr/>
        </p:nvGrpSpPr>
        <p:grpSpPr>
          <a:xfrm>
            <a:off x="9239514" y="2374508"/>
            <a:ext cx="864096" cy="4351717"/>
            <a:chOff x="3143672" y="2396335"/>
            <a:chExt cx="864096" cy="4351717"/>
          </a:xfrm>
        </p:grpSpPr>
        <p:cxnSp>
          <p:nvCxnSpPr>
            <p:cNvPr id="94" name="直線コネクタ 93">
              <a:extLst>
                <a:ext uri="{FF2B5EF4-FFF2-40B4-BE49-F238E27FC236}">
                  <a16:creationId xmlns:a16="http://schemas.microsoft.com/office/drawing/2014/main" id="{FA5B0BBD-ADF5-5575-08E9-4D1B8396A556}"/>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821AB43C-3AE4-7755-0E8F-A40D4057C4B8}"/>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B0FCCA9C-F087-6155-E817-ED882B6A6A4F}"/>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7" name="グループ化 96">
            <a:extLst>
              <a:ext uri="{FF2B5EF4-FFF2-40B4-BE49-F238E27FC236}">
                <a16:creationId xmlns:a16="http://schemas.microsoft.com/office/drawing/2014/main" id="{BD0043B6-4346-6A6F-B96F-AB9958128388}"/>
              </a:ext>
            </a:extLst>
          </p:cNvPr>
          <p:cNvGrpSpPr/>
          <p:nvPr/>
        </p:nvGrpSpPr>
        <p:grpSpPr>
          <a:xfrm>
            <a:off x="10488488" y="2356974"/>
            <a:ext cx="864096" cy="4351717"/>
            <a:chOff x="3143672" y="2396335"/>
            <a:chExt cx="864096" cy="4351717"/>
          </a:xfrm>
        </p:grpSpPr>
        <p:cxnSp>
          <p:nvCxnSpPr>
            <p:cNvPr id="98" name="直線コネクタ 97">
              <a:extLst>
                <a:ext uri="{FF2B5EF4-FFF2-40B4-BE49-F238E27FC236}">
                  <a16:creationId xmlns:a16="http://schemas.microsoft.com/office/drawing/2014/main" id="{8A15945D-1D84-6404-28FE-BD984342429B}"/>
                </a:ext>
              </a:extLst>
            </p:cNvPr>
            <p:cNvCxnSpPr/>
            <p:nvPr/>
          </p:nvCxnSpPr>
          <p:spPr>
            <a:xfrm>
              <a:off x="3575720" y="2396335"/>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C6CDD03A-2479-94E7-2C63-D564099A4146}"/>
                </a:ext>
              </a:extLst>
            </p:cNvPr>
            <p:cNvCxnSpPr/>
            <p:nvPr/>
          </p:nvCxnSpPr>
          <p:spPr>
            <a:xfrm>
              <a:off x="3143672"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48DDFA9-CFE8-BE7E-AE80-D23E81054294}"/>
                </a:ext>
              </a:extLst>
            </p:cNvPr>
            <p:cNvCxnSpPr/>
            <p:nvPr/>
          </p:nvCxnSpPr>
          <p:spPr>
            <a:xfrm>
              <a:off x="4007768" y="2403019"/>
              <a:ext cx="0" cy="43450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68" name="グループ化 67">
            <a:extLst>
              <a:ext uri="{FF2B5EF4-FFF2-40B4-BE49-F238E27FC236}">
                <a16:creationId xmlns:a16="http://schemas.microsoft.com/office/drawing/2014/main" id="{2E58660A-4452-81B9-F9B0-3AC0B55493F3}"/>
              </a:ext>
            </a:extLst>
          </p:cNvPr>
          <p:cNvGrpSpPr/>
          <p:nvPr/>
        </p:nvGrpSpPr>
        <p:grpSpPr>
          <a:xfrm>
            <a:off x="2934422" y="6240264"/>
            <a:ext cx="4400939" cy="1277533"/>
            <a:chOff x="2934422" y="6240264"/>
            <a:chExt cx="4400939" cy="1277533"/>
          </a:xfrm>
        </p:grpSpPr>
        <p:sp>
          <p:nvSpPr>
            <p:cNvPr id="75" name="吹き出し: 角を丸めた四角形 74">
              <a:extLst>
                <a:ext uri="{FF2B5EF4-FFF2-40B4-BE49-F238E27FC236}">
                  <a16:creationId xmlns:a16="http://schemas.microsoft.com/office/drawing/2014/main" id="{A981CC8C-AAE6-D740-9C33-D95DE848DA00}"/>
                </a:ext>
              </a:extLst>
            </p:cNvPr>
            <p:cNvSpPr/>
            <p:nvPr/>
          </p:nvSpPr>
          <p:spPr>
            <a:xfrm>
              <a:off x="2934422" y="6240264"/>
              <a:ext cx="4400939" cy="1277533"/>
            </a:xfrm>
            <a:prstGeom prst="wedgeRoundRectCallout">
              <a:avLst>
                <a:gd name="adj1" fmla="val -14859"/>
                <a:gd name="adj2" fmla="val -90334"/>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ja-JP" altLang="en-US" sz="1100" i="1" dirty="0">
                  <a:solidFill>
                    <a:srgbClr val="0000FF"/>
                  </a:solidFill>
                </a:rPr>
                <a:t>このように「その研究期間において取り組む研究開発</a:t>
              </a:r>
              <a:r>
                <a:rPr lang="en-US" altLang="ja-JP" sz="1100" i="1" dirty="0">
                  <a:solidFill>
                    <a:srgbClr val="0000FF"/>
                  </a:solidFill>
                </a:rPr>
                <a:t>TRL</a:t>
              </a:r>
              <a:r>
                <a:rPr lang="ja-JP" altLang="en-US" sz="1100" i="1" dirty="0">
                  <a:solidFill>
                    <a:srgbClr val="0000FF"/>
                  </a:solidFill>
                </a:rPr>
                <a:t>レベルと適用される補助率」を追記してください。</a:t>
              </a:r>
              <a:br>
                <a:rPr lang="en-US" altLang="ja-JP" sz="1100" i="1" dirty="0">
                  <a:solidFill>
                    <a:srgbClr val="0000FF"/>
                  </a:solidFill>
                </a:rPr>
              </a:br>
              <a:r>
                <a:rPr lang="ja-JP" altLang="en-US" sz="1100" i="1" dirty="0">
                  <a:solidFill>
                    <a:srgbClr val="0000FF"/>
                  </a:solidFill>
                </a:rPr>
                <a:t>なお、例えば</a:t>
              </a:r>
              <a:r>
                <a:rPr lang="en-US" altLang="ja-JP" sz="1100" i="1" dirty="0">
                  <a:solidFill>
                    <a:srgbClr val="0000FF"/>
                  </a:solidFill>
                </a:rPr>
                <a:t>TRL6</a:t>
              </a:r>
              <a:r>
                <a:rPr lang="ja-JP" altLang="en-US" sz="1100" i="1" dirty="0">
                  <a:solidFill>
                    <a:srgbClr val="0000FF"/>
                  </a:solidFill>
                </a:rPr>
                <a:t>レベルの研究開発のために必要な購入・発注等を前年度に実施する場合は、その購入・発注等に対しては</a:t>
              </a:r>
              <a:r>
                <a:rPr lang="en-US" altLang="ja-JP" sz="1100" i="1" dirty="0">
                  <a:solidFill>
                    <a:srgbClr val="0000FF"/>
                  </a:solidFill>
                </a:rPr>
                <a:t>TRL6</a:t>
              </a:r>
              <a:r>
                <a:rPr lang="ja-JP" altLang="en-US" sz="1100" i="1" dirty="0">
                  <a:solidFill>
                    <a:srgbClr val="0000FF"/>
                  </a:solidFill>
                </a:rPr>
                <a:t>レベルの補助率が適用になります。そのような前倒しの購入・発注等がある場合には本例のように前年度に　　　を伸ばしてください。</a:t>
              </a:r>
              <a:endParaRPr lang="en-US" altLang="ja-JP" sz="1100" i="1" dirty="0">
                <a:solidFill>
                  <a:srgbClr val="0000FF"/>
                </a:solidFill>
              </a:endParaRPr>
            </a:p>
          </p:txBody>
        </p:sp>
        <p:sp>
          <p:nvSpPr>
            <p:cNvPr id="27" name="フローチャート: 抜出し 75">
              <a:extLst>
                <a:ext uri="{FF2B5EF4-FFF2-40B4-BE49-F238E27FC236}">
                  <a16:creationId xmlns:a16="http://schemas.microsoft.com/office/drawing/2014/main" id="{7CC57B01-89AB-0D5F-63EA-B56FBCF0622A}"/>
                </a:ext>
              </a:extLst>
            </p:cNvPr>
            <p:cNvSpPr/>
            <p:nvPr/>
          </p:nvSpPr>
          <p:spPr>
            <a:xfrm>
              <a:off x="6337293" y="7123630"/>
              <a:ext cx="222309" cy="134547"/>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10399"/>
                <a:gd name="connsiteY0" fmla="*/ 11808 h 11808"/>
                <a:gd name="connsiteX1" fmla="*/ 10399 w 10399"/>
                <a:gd name="connsiteY1" fmla="*/ 0 h 11808"/>
                <a:gd name="connsiteX2" fmla="*/ 10000 w 10399"/>
                <a:gd name="connsiteY2" fmla="*/ 11808 h 11808"/>
                <a:gd name="connsiteX3" fmla="*/ 0 w 10399"/>
                <a:gd name="connsiteY3" fmla="*/ 11808 h 11808"/>
                <a:gd name="connsiteX0" fmla="*/ 0 w 10505"/>
                <a:gd name="connsiteY0" fmla="*/ 11808 h 11959"/>
                <a:gd name="connsiteX1" fmla="*/ 10399 w 10505"/>
                <a:gd name="connsiteY1" fmla="*/ 0 h 11959"/>
                <a:gd name="connsiteX2" fmla="*/ 10505 w 10505"/>
                <a:gd name="connsiteY2" fmla="*/ 11959 h 11959"/>
                <a:gd name="connsiteX3" fmla="*/ 0 w 10505"/>
                <a:gd name="connsiteY3" fmla="*/ 11808 h 11959"/>
              </a:gdLst>
              <a:ahLst/>
              <a:cxnLst>
                <a:cxn ang="0">
                  <a:pos x="connsiteX0" y="connsiteY0"/>
                </a:cxn>
                <a:cxn ang="0">
                  <a:pos x="connsiteX1" y="connsiteY1"/>
                </a:cxn>
                <a:cxn ang="0">
                  <a:pos x="connsiteX2" y="connsiteY2"/>
                </a:cxn>
                <a:cxn ang="0">
                  <a:pos x="connsiteX3" y="connsiteY3"/>
                </a:cxn>
              </a:cxnLst>
              <a:rect l="l" t="t" r="r" b="b"/>
              <a:pathLst>
                <a:path w="10505" h="11959">
                  <a:moveTo>
                    <a:pt x="0" y="11808"/>
                  </a:moveTo>
                  <a:lnTo>
                    <a:pt x="10399" y="0"/>
                  </a:lnTo>
                  <a:cubicBezTo>
                    <a:pt x="10434" y="3986"/>
                    <a:pt x="10470" y="7973"/>
                    <a:pt x="10505" y="11959"/>
                  </a:cubicBezTo>
                  <a:lnTo>
                    <a:pt x="0" y="11808"/>
                  </a:lnTo>
                  <a:close/>
                </a:path>
              </a:pathLst>
            </a:custGeom>
            <a:solidFill>
              <a:schemeClr val="accent6">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sz="900">
                <a:solidFill>
                  <a:srgbClr val="575757"/>
                </a:solidFill>
                <a:latin typeface="Meiryo UI" panose="020B0604030504040204" pitchFamily="50" charset="-128"/>
                <a:ea typeface="Meiryo UI" panose="020B0604030504040204" pitchFamily="50" charset="-128"/>
              </a:endParaRPr>
            </a:p>
          </p:txBody>
        </p:sp>
      </p:grpSp>
      <p:sp>
        <p:nvSpPr>
          <p:cNvPr id="11" name="吹き出し: 角を丸めた四角形 10">
            <a:extLst>
              <a:ext uri="{FF2B5EF4-FFF2-40B4-BE49-F238E27FC236}">
                <a16:creationId xmlns:a16="http://schemas.microsoft.com/office/drawing/2014/main" id="{BF35DED1-AB46-57C8-B817-268020802D5C}"/>
              </a:ext>
            </a:extLst>
          </p:cNvPr>
          <p:cNvSpPr/>
          <p:nvPr/>
        </p:nvSpPr>
        <p:spPr>
          <a:xfrm>
            <a:off x="10137009" y="6160836"/>
            <a:ext cx="2592372" cy="1080132"/>
          </a:xfrm>
          <a:prstGeom prst="wedgeRoundRectCallout">
            <a:avLst>
              <a:gd name="adj1" fmla="val -15081"/>
              <a:gd name="adj2" fmla="val -99697"/>
              <a:gd name="adj3" fmla="val 16667"/>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87313" indent="-87313"/>
            <a:r>
              <a:rPr lang="en-US" altLang="ja-JP" sz="1100" i="1" dirty="0">
                <a:solidFill>
                  <a:srgbClr val="0000FF"/>
                </a:solidFill>
              </a:rPr>
              <a:t>5</a:t>
            </a:r>
            <a:r>
              <a:rPr lang="ja-JP" altLang="en-US" sz="1100" i="1" dirty="0">
                <a:solidFill>
                  <a:srgbClr val="0000FF"/>
                </a:solidFill>
              </a:rPr>
              <a:t>年を越える提案については、延長する理由を明示すること</a:t>
            </a:r>
            <a:endParaRPr lang="en-US" altLang="ja-JP" sz="1100" i="1" dirty="0">
              <a:solidFill>
                <a:srgbClr val="0000FF"/>
              </a:solidFill>
            </a:endParaRPr>
          </a:p>
          <a:p>
            <a:pPr marL="87313" indent="-87313"/>
            <a:r>
              <a:rPr lang="en-US" altLang="ja-JP" sz="1100" dirty="0">
                <a:solidFill>
                  <a:srgbClr val="0000FF"/>
                </a:solidFill>
              </a:rPr>
              <a:t>(</a:t>
            </a:r>
            <a:r>
              <a:rPr lang="ja-JP" altLang="en-US" sz="1100" dirty="0">
                <a:solidFill>
                  <a:srgbClr val="0000FF"/>
                </a:solidFill>
              </a:rPr>
              <a:t>提案書</a:t>
            </a:r>
            <a:r>
              <a:rPr lang="ja-JP" altLang="en-US" sz="1100" i="1" dirty="0">
                <a:solidFill>
                  <a:srgbClr val="0000FF"/>
                </a:solidFill>
              </a:rPr>
              <a:t>に明示していること）</a:t>
            </a:r>
            <a:endParaRPr lang="en-US" altLang="ja-JP" sz="1100" i="1" dirty="0">
              <a:solidFill>
                <a:srgbClr val="0000FF"/>
              </a:solidFill>
            </a:endParaRPr>
          </a:p>
        </p:txBody>
      </p:sp>
      <p:sp>
        <p:nvSpPr>
          <p:cNvPr id="102" name="テキスト ボックス 101">
            <a:extLst>
              <a:ext uri="{FF2B5EF4-FFF2-40B4-BE49-F238E27FC236}">
                <a16:creationId xmlns:a16="http://schemas.microsoft.com/office/drawing/2014/main" id="{2648B7EE-E27E-E50C-12C6-F9DE22DDE591}"/>
              </a:ext>
            </a:extLst>
          </p:cNvPr>
          <p:cNvSpPr txBox="1"/>
          <p:nvPr/>
        </p:nvSpPr>
        <p:spPr>
          <a:xfrm>
            <a:off x="6237483" y="835224"/>
            <a:ext cx="3357092" cy="769441"/>
          </a:xfrm>
          <a:prstGeom prst="rect">
            <a:avLst/>
          </a:prstGeom>
          <a:solidFill>
            <a:srgbClr val="FFFF00"/>
          </a:solidFill>
        </p:spPr>
        <p:txBody>
          <a:bodyPr wrap="square" rtlCol="0">
            <a:spAutoFit/>
          </a:bodyPr>
          <a:lstStyle/>
          <a:p>
            <a:pPr marL="171450" indent="-171450">
              <a:buFont typeface="Arial" panose="020B0604020202020204" pitchFamily="34" charset="0"/>
              <a:buChar char="•"/>
            </a:pPr>
            <a:r>
              <a:rPr lang="ja-JP" altLang="en-US" sz="1100" dirty="0">
                <a:solidFill>
                  <a:srgbClr val="FF0000"/>
                </a:solidFill>
              </a:rPr>
              <a:t>四半期</a:t>
            </a:r>
            <a:r>
              <a:rPr lang="en-US" altLang="ja-JP" sz="1100" dirty="0">
                <a:solidFill>
                  <a:srgbClr val="FF0000"/>
                </a:solidFill>
              </a:rPr>
              <a:t>(</a:t>
            </a:r>
            <a:r>
              <a:rPr lang="ja-JP" altLang="en-US" sz="1100" dirty="0">
                <a:solidFill>
                  <a:srgbClr val="FF0000"/>
                </a:solidFill>
              </a:rPr>
              <a:t>以下</a:t>
            </a:r>
            <a:r>
              <a:rPr lang="en-US" altLang="ja-JP" sz="1100" dirty="0">
                <a:solidFill>
                  <a:srgbClr val="FF0000"/>
                </a:solidFill>
              </a:rPr>
              <a:t>)</a:t>
            </a:r>
            <a:r>
              <a:rPr lang="ja-JP" altLang="en-US" sz="1100" dirty="0">
                <a:solidFill>
                  <a:srgbClr val="FF0000"/>
                </a:solidFill>
              </a:rPr>
              <a:t>の粒度で記載してください</a:t>
            </a:r>
            <a:endParaRPr lang="en-US" altLang="ja-JP" sz="1100" dirty="0">
              <a:solidFill>
                <a:srgbClr val="FF0000"/>
              </a:solidFill>
            </a:endParaRPr>
          </a:p>
          <a:p>
            <a:pPr marL="171450" indent="-171450">
              <a:buFont typeface="Arial" panose="020B0604020202020204" pitchFamily="34" charset="0"/>
              <a:buChar char="•"/>
            </a:pPr>
            <a:r>
              <a:rPr lang="ja-JP" altLang="en-US" sz="1100" dirty="0">
                <a:solidFill>
                  <a:srgbClr val="FF0000"/>
                </a:solidFill>
              </a:rPr>
              <a:t>提案書と一致させてください</a:t>
            </a:r>
            <a:endParaRPr lang="en-US" altLang="ja-JP" sz="1100" dirty="0">
              <a:solidFill>
                <a:srgbClr val="FF0000"/>
              </a:solidFill>
            </a:endParaRPr>
          </a:p>
          <a:p>
            <a:pPr marL="171450" indent="-171450">
              <a:buFont typeface="Arial" panose="020B0604020202020204" pitchFamily="34" charset="0"/>
              <a:buChar char="•"/>
            </a:pPr>
            <a:r>
              <a:rPr lang="ja-JP" altLang="en-US" sz="1100" dirty="0">
                <a:solidFill>
                  <a:srgbClr val="FF0000"/>
                </a:solidFill>
              </a:rPr>
              <a:t>エクセルベースで作成することを推奨します</a:t>
            </a:r>
            <a:endParaRPr lang="en-US" altLang="ja-JP" sz="1100" dirty="0">
              <a:solidFill>
                <a:srgbClr val="FF0000"/>
              </a:solidFill>
            </a:endParaRPr>
          </a:p>
          <a:p>
            <a:r>
              <a:rPr lang="ja-JP" altLang="en-US" sz="1100" dirty="0">
                <a:solidFill>
                  <a:srgbClr val="FF0000"/>
                </a:solidFill>
              </a:rPr>
              <a:t>　　</a:t>
            </a:r>
            <a:r>
              <a:rPr lang="en-US" altLang="ja-JP" sz="1100" dirty="0">
                <a:solidFill>
                  <a:srgbClr val="FF0000"/>
                </a:solidFill>
              </a:rPr>
              <a:t>(</a:t>
            </a:r>
            <a:r>
              <a:rPr lang="ja-JP" altLang="en-US" sz="1100" dirty="0">
                <a:solidFill>
                  <a:srgbClr val="FF0000"/>
                </a:solidFill>
              </a:rPr>
              <a:t> エクセル → 提案書 および  本紙に貼り付け</a:t>
            </a:r>
            <a:r>
              <a:rPr lang="en-US" altLang="ja-JP" sz="1100" dirty="0">
                <a:solidFill>
                  <a:srgbClr val="FF0000"/>
                </a:solidFill>
              </a:rPr>
              <a:t>)</a:t>
            </a:r>
            <a:endParaRPr kumimoji="1" lang="en-US" altLang="ja-JP" sz="1100" dirty="0">
              <a:solidFill>
                <a:srgbClr val="FF0000"/>
              </a:solidFill>
            </a:endParaRPr>
          </a:p>
        </p:txBody>
      </p:sp>
    </p:spTree>
    <p:extLst>
      <p:ext uri="{BB962C8B-B14F-4D97-AF65-F5344CB8AC3E}">
        <p14:creationId xmlns:p14="http://schemas.microsoft.com/office/powerpoint/2010/main" val="3111307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D</a:t>
            </a:r>
            <a:r>
              <a:rPr lang="ja-JP" altLang="en-US" sz="2800" dirty="0">
                <a:latin typeface="Arial" panose="020B0604020202020204" pitchFamily="34" charset="0"/>
              </a:rPr>
              <a:t>．</a:t>
            </a:r>
            <a:r>
              <a:rPr lang="ja-JP" altLang="en-US" sz="2800" dirty="0">
                <a:latin typeface="Meiryo UI" panose="020B0604030504040204" pitchFamily="50" charset="-128"/>
                <a:ea typeface="Meiryo UI" panose="020B0604030504040204" pitchFamily="50" charset="-128"/>
              </a:rPr>
              <a:t>提案全体の標準化等戦略・波及効果</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33</a:t>
            </a:fld>
            <a:endParaRPr kumimoji="1" lang="ja-JP" altLang="en-US" dirty="0"/>
          </a:p>
        </p:txBody>
      </p:sp>
    </p:spTree>
    <p:extLst>
      <p:ext uri="{BB962C8B-B14F-4D97-AF65-F5344CB8AC3E}">
        <p14:creationId xmlns:p14="http://schemas.microsoft.com/office/powerpoint/2010/main" val="2176525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34</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オープン戦略・クローズ戦略</a:t>
            </a:r>
            <a:endParaRPr kumimoji="1" lang="en-US" sz="2000" b="1" dirty="0">
              <a:solidFill>
                <a:schemeClr val="tx1"/>
              </a:solidFill>
            </a:endParaRPr>
          </a:p>
        </p:txBody>
      </p:sp>
      <p:sp>
        <p:nvSpPr>
          <p:cNvPr id="2" name="正方形/長方形 1">
            <a:extLst>
              <a:ext uri="{FF2B5EF4-FFF2-40B4-BE49-F238E27FC236}">
                <a16:creationId xmlns:a16="http://schemas.microsoft.com/office/drawing/2014/main" id="{6AA9ADE9-89E2-F621-0096-A3680D80CB14}"/>
              </a:ext>
            </a:extLst>
          </p:cNvPr>
          <p:cNvSpPr/>
          <p:nvPr/>
        </p:nvSpPr>
        <p:spPr>
          <a:xfrm>
            <a:off x="479376" y="692696"/>
            <a:ext cx="10585176" cy="738664"/>
          </a:xfrm>
          <a:prstGeom prst="rect">
            <a:avLst/>
          </a:prstGeom>
        </p:spPr>
        <p:txBody>
          <a:bodyPr wrap="square">
            <a:spAutoFit/>
          </a:bodyPr>
          <a:lstStyle/>
          <a:p>
            <a:pPr marL="87313" indent="-87313"/>
            <a:r>
              <a:rPr lang="ja-JP" altLang="en-US" sz="1400" i="1" dirty="0">
                <a:solidFill>
                  <a:srgbClr val="0000FF"/>
                </a:solidFill>
              </a:rPr>
              <a:t>・本事業成果が市場創出・獲得につながるよう、本提案全体で標準化・ライセンシング等のオープン戦略や知財・ノウハウ管理等のクローズ戦略をどのように進めるか説明してください。</a:t>
            </a:r>
            <a:endParaRPr lang="en-US" altLang="ja-JP" sz="1400" i="1" dirty="0">
              <a:solidFill>
                <a:srgbClr val="0000FF"/>
              </a:solidFill>
            </a:endParaRPr>
          </a:p>
          <a:p>
            <a:pPr marL="87313" indent="-87313"/>
            <a:r>
              <a:rPr lang="ja-JP" altLang="en-US" sz="1400" i="1" dirty="0">
                <a:solidFill>
                  <a:srgbClr val="0000FF"/>
                </a:solidFill>
              </a:rPr>
              <a:t>・各社の戦略を総じて提案全体でどのような考え方になるのかを説明してください。</a:t>
            </a:r>
            <a:endParaRPr lang="en-US" altLang="ja-JP" sz="1400" i="1" dirty="0">
              <a:solidFill>
                <a:srgbClr val="0000FF"/>
              </a:solidFill>
            </a:endParaRPr>
          </a:p>
        </p:txBody>
      </p:sp>
      <p:sp>
        <p:nvSpPr>
          <p:cNvPr id="4" name="Title 1">
            <a:extLst>
              <a:ext uri="{FF2B5EF4-FFF2-40B4-BE49-F238E27FC236}">
                <a16:creationId xmlns:a16="http://schemas.microsoft.com/office/drawing/2014/main" id="{7D44BBEB-0D4A-6200-199F-A7065C13CA2C}"/>
              </a:ext>
            </a:extLst>
          </p:cNvPr>
          <p:cNvSpPr txBox="1">
            <a:spLocks/>
          </p:cNvSpPr>
          <p:nvPr/>
        </p:nvSpPr>
        <p:spPr>
          <a:xfrm>
            <a:off x="220865" y="3340802"/>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波及効果</a:t>
            </a:r>
            <a:endParaRPr kumimoji="1" lang="en-US" sz="2000" b="1" dirty="0">
              <a:solidFill>
                <a:schemeClr val="tx1"/>
              </a:solidFill>
            </a:endParaRPr>
          </a:p>
        </p:txBody>
      </p:sp>
      <p:sp>
        <p:nvSpPr>
          <p:cNvPr id="6" name="正方形/長方形 5">
            <a:extLst>
              <a:ext uri="{FF2B5EF4-FFF2-40B4-BE49-F238E27FC236}">
                <a16:creationId xmlns:a16="http://schemas.microsoft.com/office/drawing/2014/main" id="{75661D6B-98C6-4501-307C-43FB253BC59C}"/>
              </a:ext>
            </a:extLst>
          </p:cNvPr>
          <p:cNvSpPr/>
          <p:nvPr/>
        </p:nvSpPr>
        <p:spPr>
          <a:xfrm>
            <a:off x="551384" y="3862048"/>
            <a:ext cx="10585176" cy="523220"/>
          </a:xfrm>
          <a:prstGeom prst="rect">
            <a:avLst/>
          </a:prstGeom>
        </p:spPr>
        <p:txBody>
          <a:bodyPr wrap="square">
            <a:spAutoFit/>
          </a:bodyPr>
          <a:lstStyle/>
          <a:p>
            <a:pPr marL="87313" indent="-87313"/>
            <a:r>
              <a:rPr lang="ja-JP" altLang="en-US" sz="1400" i="1" dirty="0">
                <a:solidFill>
                  <a:srgbClr val="0000FF"/>
                </a:solidFill>
              </a:rPr>
              <a:t>・本事業成果の社会実装・事業化について、いつ・誰が・どのように実行するかを提案全体での取組をアピールしてください。</a:t>
            </a:r>
            <a:endParaRPr lang="en-US" altLang="ja-JP" sz="1400" i="1" dirty="0">
              <a:solidFill>
                <a:srgbClr val="0000FF"/>
              </a:solidFill>
            </a:endParaRPr>
          </a:p>
          <a:p>
            <a:pPr marL="87313" indent="-87313"/>
            <a:r>
              <a:rPr lang="ja-JP" altLang="en-US" sz="1400" i="1" dirty="0">
                <a:solidFill>
                  <a:srgbClr val="0000FF"/>
                </a:solidFill>
              </a:rPr>
              <a:t>・直接的又は間接的に期待される波及効果について述べてください。</a:t>
            </a:r>
            <a:endParaRPr lang="en-US" altLang="ja-JP" sz="1400" i="1" dirty="0">
              <a:solidFill>
                <a:srgbClr val="0000FF"/>
              </a:solidFill>
            </a:endParaRPr>
          </a:p>
        </p:txBody>
      </p:sp>
    </p:spTree>
    <p:extLst>
      <p:ext uri="{BB962C8B-B14F-4D97-AF65-F5344CB8AC3E}">
        <p14:creationId xmlns:p14="http://schemas.microsoft.com/office/powerpoint/2010/main" val="2034457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E</a:t>
            </a:r>
            <a:r>
              <a:rPr lang="ja-JP" altLang="en-US" sz="2800" dirty="0">
                <a:latin typeface="Arial" panose="020B0604020202020204" pitchFamily="34" charset="0"/>
              </a:rPr>
              <a:t>．事前質問に対する回答</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35</a:t>
            </a:fld>
            <a:endParaRPr kumimoji="1" lang="ja-JP" altLang="en-US" dirty="0"/>
          </a:p>
        </p:txBody>
      </p:sp>
    </p:spTree>
    <p:extLst>
      <p:ext uri="{BB962C8B-B14F-4D97-AF65-F5344CB8AC3E}">
        <p14:creationId xmlns:p14="http://schemas.microsoft.com/office/powerpoint/2010/main" val="2214610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36</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事前質問に対する回答</a:t>
            </a:r>
            <a:endParaRPr kumimoji="1" lang="en-US" sz="2000" b="1" dirty="0">
              <a:solidFill>
                <a:schemeClr val="tx1"/>
              </a:solidFill>
            </a:endParaRPr>
          </a:p>
        </p:txBody>
      </p:sp>
      <p:sp>
        <p:nvSpPr>
          <p:cNvPr id="2" name="正方形/長方形 1">
            <a:extLst>
              <a:ext uri="{FF2B5EF4-FFF2-40B4-BE49-F238E27FC236}">
                <a16:creationId xmlns:a16="http://schemas.microsoft.com/office/drawing/2014/main" id="{6AA9ADE9-89E2-F621-0096-A3680D80CB14}"/>
              </a:ext>
            </a:extLst>
          </p:cNvPr>
          <p:cNvSpPr/>
          <p:nvPr/>
        </p:nvSpPr>
        <p:spPr>
          <a:xfrm>
            <a:off x="479376" y="692696"/>
            <a:ext cx="10585176" cy="830997"/>
          </a:xfrm>
          <a:prstGeom prst="rect">
            <a:avLst/>
          </a:prstGeom>
        </p:spPr>
        <p:txBody>
          <a:bodyPr wrap="square">
            <a:spAutoFit/>
          </a:bodyPr>
          <a:lstStyle/>
          <a:p>
            <a:pPr marL="87313" indent="-87313"/>
            <a:r>
              <a:rPr lang="ja-JP" altLang="en-US" sz="1200" i="1" dirty="0">
                <a:solidFill>
                  <a:srgbClr val="0000FF"/>
                </a:solidFill>
              </a:rPr>
              <a:t>・事前質問に対する回答をまとめてください。</a:t>
            </a:r>
            <a:r>
              <a:rPr lang="en-US" altLang="ja-JP" sz="1200" i="1" dirty="0">
                <a:solidFill>
                  <a:srgbClr val="0000FF"/>
                </a:solidFill>
              </a:rPr>
              <a:t>※</a:t>
            </a:r>
            <a:r>
              <a:rPr lang="ja-JP" altLang="en-US" sz="1200" i="1" dirty="0">
                <a:solidFill>
                  <a:srgbClr val="0000FF"/>
                </a:solidFill>
              </a:rPr>
              <a:t>事前質問は書面審査結果と同時期にお送りします</a:t>
            </a:r>
            <a:endParaRPr lang="en-US" altLang="ja-JP" sz="1200" i="1" dirty="0">
              <a:solidFill>
                <a:srgbClr val="0000FF"/>
              </a:solidFill>
            </a:endParaRPr>
          </a:p>
          <a:p>
            <a:pPr marL="87313" indent="-87313"/>
            <a:r>
              <a:rPr lang="ja-JP" altLang="en-US" sz="1200" i="1" dirty="0">
                <a:solidFill>
                  <a:srgbClr val="0000FF"/>
                </a:solidFill>
              </a:rPr>
              <a:t>・フォーマットはあくまで一例です。図表などを用いる場合は適した資料に作り替えてください。</a:t>
            </a:r>
          </a:p>
          <a:p>
            <a:pPr marL="87313" indent="-87313"/>
            <a:endParaRPr lang="en-US" altLang="ja-JP" sz="1200" i="1" dirty="0">
              <a:solidFill>
                <a:srgbClr val="0000FF"/>
              </a:solidFill>
            </a:endParaRPr>
          </a:p>
          <a:p>
            <a:pPr marL="87313" indent="-87313"/>
            <a:endParaRPr lang="en-US" altLang="ja-JP" sz="1200" i="1" dirty="0">
              <a:solidFill>
                <a:srgbClr val="0000FF"/>
              </a:solidFill>
            </a:endParaRPr>
          </a:p>
        </p:txBody>
      </p:sp>
      <p:graphicFrame>
        <p:nvGraphicFramePr>
          <p:cNvPr id="3" name="表 7">
            <a:extLst>
              <a:ext uri="{FF2B5EF4-FFF2-40B4-BE49-F238E27FC236}">
                <a16:creationId xmlns:a16="http://schemas.microsoft.com/office/drawing/2014/main" id="{A66C06AB-EE9D-4755-76D8-56CE5327FE76}"/>
              </a:ext>
            </a:extLst>
          </p:cNvPr>
          <p:cNvGraphicFramePr>
            <a:graphicFrameLocks noGrp="1"/>
          </p:cNvGraphicFramePr>
          <p:nvPr>
            <p:extLst>
              <p:ext uri="{D42A27DB-BD31-4B8C-83A1-F6EECF244321}">
                <p14:modId xmlns:p14="http://schemas.microsoft.com/office/powerpoint/2010/main" val="528931544"/>
              </p:ext>
            </p:extLst>
          </p:nvPr>
        </p:nvGraphicFramePr>
        <p:xfrm>
          <a:off x="659396" y="1460163"/>
          <a:ext cx="10873208" cy="1854200"/>
        </p:xfrm>
        <a:graphic>
          <a:graphicData uri="http://schemas.openxmlformats.org/drawingml/2006/table">
            <a:tbl>
              <a:tblPr firstRow="1" bandRow="1">
                <a:tableStyleId>{5940675A-B579-460E-94D1-54222C63F5DA}</a:tableStyleId>
              </a:tblPr>
              <a:tblGrid>
                <a:gridCol w="720080">
                  <a:extLst>
                    <a:ext uri="{9D8B030D-6E8A-4147-A177-3AD203B41FA5}">
                      <a16:colId xmlns:a16="http://schemas.microsoft.com/office/drawing/2014/main" val="639165440"/>
                    </a:ext>
                  </a:extLst>
                </a:gridCol>
                <a:gridCol w="2088232">
                  <a:extLst>
                    <a:ext uri="{9D8B030D-6E8A-4147-A177-3AD203B41FA5}">
                      <a16:colId xmlns:a16="http://schemas.microsoft.com/office/drawing/2014/main" val="1256409228"/>
                    </a:ext>
                  </a:extLst>
                </a:gridCol>
                <a:gridCol w="4428492">
                  <a:extLst>
                    <a:ext uri="{9D8B030D-6E8A-4147-A177-3AD203B41FA5}">
                      <a16:colId xmlns:a16="http://schemas.microsoft.com/office/drawing/2014/main" val="2777766117"/>
                    </a:ext>
                  </a:extLst>
                </a:gridCol>
                <a:gridCol w="3636404">
                  <a:extLst>
                    <a:ext uri="{9D8B030D-6E8A-4147-A177-3AD203B41FA5}">
                      <a16:colId xmlns:a16="http://schemas.microsoft.com/office/drawing/2014/main" val="4028497318"/>
                    </a:ext>
                  </a:extLst>
                </a:gridCol>
              </a:tblGrid>
              <a:tr h="370840">
                <a:tc>
                  <a:txBody>
                    <a:bodyPr/>
                    <a:lstStyle/>
                    <a:p>
                      <a:pPr algn="ctr"/>
                      <a:endParaRPr kumimoji="1" lang="ja-JP" altLang="en-US" sz="1400" dirty="0"/>
                    </a:p>
                  </a:txBody>
                  <a:tcPr anchor="ctr"/>
                </a:tc>
                <a:tc>
                  <a:txBody>
                    <a:bodyPr/>
                    <a:lstStyle/>
                    <a:p>
                      <a:pPr algn="ctr"/>
                      <a:r>
                        <a:rPr kumimoji="1" lang="ja-JP" altLang="en-US" sz="1400" dirty="0"/>
                        <a:t>質問対象資料・項目</a:t>
                      </a:r>
                    </a:p>
                  </a:txBody>
                  <a:tcPr anchor="ctr"/>
                </a:tc>
                <a:tc>
                  <a:txBody>
                    <a:bodyPr/>
                    <a:lstStyle/>
                    <a:p>
                      <a:pPr algn="ctr"/>
                      <a:r>
                        <a:rPr kumimoji="1" lang="ja-JP" altLang="en-US" sz="1400" dirty="0"/>
                        <a:t>質問</a:t>
                      </a:r>
                    </a:p>
                  </a:txBody>
                  <a:tcPr anchor="ctr"/>
                </a:tc>
                <a:tc>
                  <a:txBody>
                    <a:bodyPr/>
                    <a:lstStyle/>
                    <a:p>
                      <a:pPr algn="ctr"/>
                      <a:r>
                        <a:rPr kumimoji="1" lang="ja-JP" altLang="en-US" sz="1400" dirty="0"/>
                        <a:t>回答</a:t>
                      </a:r>
                    </a:p>
                  </a:txBody>
                  <a:tcPr anchor="ctr"/>
                </a:tc>
                <a:extLst>
                  <a:ext uri="{0D108BD9-81ED-4DB2-BD59-A6C34878D82A}">
                    <a16:rowId xmlns:a16="http://schemas.microsoft.com/office/drawing/2014/main" val="2520712534"/>
                  </a:ext>
                </a:extLst>
              </a:tr>
              <a:tr h="370840">
                <a:tc>
                  <a:txBody>
                    <a:bodyPr/>
                    <a:lstStyle/>
                    <a:p>
                      <a:pPr algn="ctr"/>
                      <a:r>
                        <a:rPr kumimoji="1" lang="en-US" altLang="ja-JP" sz="1400" dirty="0"/>
                        <a:t>1</a:t>
                      </a:r>
                      <a:endParaRPr kumimoji="1" lang="ja-JP" altLang="en-US" sz="1400" dirty="0"/>
                    </a:p>
                  </a:txBody>
                  <a:tcPr anchor="ctr"/>
                </a:tc>
                <a:tc>
                  <a:txBody>
                    <a:bodyPr/>
                    <a:lstStyle/>
                    <a:p>
                      <a:pPr algn="l"/>
                      <a:r>
                        <a:rPr kumimoji="1" lang="ja-JP" altLang="en-US" sz="1400" dirty="0"/>
                        <a:t>事業戦略ビジョン</a:t>
                      </a:r>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1133492650"/>
                  </a:ext>
                </a:extLst>
              </a:tr>
              <a:tr h="370840">
                <a:tc>
                  <a:txBody>
                    <a:bodyPr/>
                    <a:lstStyle/>
                    <a:p>
                      <a:pPr algn="ctr"/>
                      <a:r>
                        <a:rPr kumimoji="1" lang="en-US" altLang="ja-JP" sz="1400" dirty="0"/>
                        <a:t>2</a:t>
                      </a:r>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452699622"/>
                  </a:ext>
                </a:extLst>
              </a:tr>
              <a:tr h="370840">
                <a:tc>
                  <a:txBody>
                    <a:bodyPr/>
                    <a:lstStyle/>
                    <a:p>
                      <a:pPr algn="ctr"/>
                      <a:r>
                        <a:rPr kumimoji="1" lang="en-US" altLang="ja-JP" sz="1400" dirty="0"/>
                        <a:t>3</a:t>
                      </a:r>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tc>
                  <a:txBody>
                    <a:bodyPr/>
                    <a:lstStyle/>
                    <a:p>
                      <a:pPr algn="l"/>
                      <a:endParaRPr kumimoji="1" lang="ja-JP" altLang="en-US" sz="1400" dirty="0"/>
                    </a:p>
                  </a:txBody>
                  <a:tcPr anchor="ctr"/>
                </a:tc>
                <a:extLst>
                  <a:ext uri="{0D108BD9-81ED-4DB2-BD59-A6C34878D82A}">
                    <a16:rowId xmlns:a16="http://schemas.microsoft.com/office/drawing/2014/main" val="1136560259"/>
                  </a:ext>
                </a:extLst>
              </a:tr>
              <a:tr h="370840">
                <a:tc>
                  <a:txBody>
                    <a:bodyPr/>
                    <a:lstStyle/>
                    <a:p>
                      <a:pPr algn="ctr"/>
                      <a:r>
                        <a:rPr kumimoji="1" lang="en-US" altLang="ja-JP" sz="1400" dirty="0"/>
                        <a:t>4</a:t>
                      </a:r>
                      <a:endParaRPr kumimoji="1" lang="ja-JP" altLang="en-US" sz="1400" dirty="0"/>
                    </a:p>
                  </a:txBody>
                  <a:tcPr anchor="ctr"/>
                </a:tc>
                <a:tc>
                  <a:txBody>
                    <a:bodyPr/>
                    <a:lstStyle/>
                    <a:p>
                      <a:pPr algn="l"/>
                      <a:endParaRPr kumimoji="1" lang="ja-JP" altLang="en-US" sz="1400"/>
                    </a:p>
                  </a:txBody>
                  <a:tcPr anchor="ctr"/>
                </a:tc>
                <a:tc>
                  <a:txBody>
                    <a:bodyPr/>
                    <a:lstStyle/>
                    <a:p>
                      <a:pPr algn="l"/>
                      <a:endParaRPr kumimoji="1" lang="ja-JP" altLang="en-US" sz="1400"/>
                    </a:p>
                  </a:txBody>
                  <a:tcPr anchor="ctr"/>
                </a:tc>
                <a:tc>
                  <a:txBody>
                    <a:bodyPr/>
                    <a:lstStyle/>
                    <a:p>
                      <a:pPr algn="l"/>
                      <a:endParaRPr kumimoji="1" lang="ja-JP" altLang="en-US" sz="1400" dirty="0"/>
                    </a:p>
                  </a:txBody>
                  <a:tcPr anchor="ctr"/>
                </a:tc>
                <a:extLst>
                  <a:ext uri="{0D108BD9-81ED-4DB2-BD59-A6C34878D82A}">
                    <a16:rowId xmlns:a16="http://schemas.microsoft.com/office/drawing/2014/main" val="3803493429"/>
                  </a:ext>
                </a:extLst>
              </a:tr>
            </a:tbl>
          </a:graphicData>
        </a:graphic>
      </p:graphicFrame>
    </p:spTree>
    <p:extLst>
      <p:ext uri="{BB962C8B-B14F-4D97-AF65-F5344CB8AC3E}">
        <p14:creationId xmlns:p14="http://schemas.microsoft.com/office/powerpoint/2010/main" val="30458726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a:latin typeface="Arial" panose="020B0604020202020204" pitchFamily="34" charset="0"/>
              </a:rPr>
              <a:t>F</a:t>
            </a:r>
            <a:r>
              <a:rPr lang="ja-JP" altLang="en-US" sz="2800">
                <a:latin typeface="Arial" panose="020B0604020202020204" pitchFamily="34" charset="0"/>
              </a:rPr>
              <a:t>．</a:t>
            </a:r>
            <a:r>
              <a:rPr lang="ja-JP" altLang="en-US" sz="2800" dirty="0">
                <a:latin typeface="Arial" panose="020B0604020202020204" pitchFamily="34" charset="0"/>
              </a:rPr>
              <a:t>補足資料</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37</a:t>
            </a:fld>
            <a:endParaRPr kumimoji="1" lang="ja-JP" altLang="en-US" dirty="0"/>
          </a:p>
        </p:txBody>
      </p:sp>
    </p:spTree>
    <p:extLst>
      <p:ext uri="{BB962C8B-B14F-4D97-AF65-F5344CB8AC3E}">
        <p14:creationId xmlns:p14="http://schemas.microsoft.com/office/powerpoint/2010/main" val="38003294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735960" y="107096"/>
            <a:ext cx="5976663" cy="1446550"/>
          </a:xfrm>
          <a:prstGeom prst="rect">
            <a:avLst/>
          </a:prstGeom>
        </p:spPr>
        <p:txBody>
          <a:bodyPr wrap="square">
            <a:spAutoFit/>
          </a:bodyPr>
          <a:lstStyle/>
          <a:p>
            <a:pPr marL="87313" indent="-87313"/>
            <a:r>
              <a:rPr lang="ja-JP" altLang="en-US" sz="1100" i="1" dirty="0">
                <a:solidFill>
                  <a:srgbClr val="0000FF"/>
                </a:solidFill>
              </a:rPr>
              <a:t>・研究開発項目ごとの各年度予算を整理してください。</a:t>
            </a:r>
            <a:endParaRPr lang="en-US" altLang="ja-JP" sz="1100" i="1" dirty="0">
              <a:solidFill>
                <a:srgbClr val="0000FF"/>
              </a:solidFill>
            </a:endParaRPr>
          </a:p>
          <a:p>
            <a:pPr marL="87313" indent="-87313"/>
            <a:r>
              <a:rPr lang="ja-JP" altLang="en-US" sz="1100" i="1" dirty="0">
                <a:solidFill>
                  <a:srgbClr val="0000FF"/>
                </a:solidFill>
              </a:rPr>
              <a:t>・赤色：委託事業、合計金額を記入。</a:t>
            </a:r>
            <a:endParaRPr lang="en-US" altLang="ja-JP" sz="1100" i="1" dirty="0">
              <a:solidFill>
                <a:srgbClr val="0000FF"/>
              </a:solidFill>
            </a:endParaRPr>
          </a:p>
          <a:p>
            <a:pPr marL="87313" indent="-87313"/>
            <a:r>
              <a:rPr lang="ja-JP" altLang="en-US" sz="1100" i="1" dirty="0">
                <a:solidFill>
                  <a:srgbClr val="0000FF"/>
                </a:solidFill>
              </a:rPr>
              <a:t>　　　　下の列に委託先機関の自主分金額、再委託先</a:t>
            </a:r>
            <a:r>
              <a:rPr lang="en-US" altLang="ja-JP" sz="1100" i="1" dirty="0">
                <a:solidFill>
                  <a:srgbClr val="0000FF"/>
                </a:solidFill>
              </a:rPr>
              <a:t>/</a:t>
            </a:r>
            <a:r>
              <a:rPr lang="ja-JP" altLang="en-US" sz="1100" i="1" dirty="0">
                <a:solidFill>
                  <a:srgbClr val="0000FF"/>
                </a:solidFill>
              </a:rPr>
              <a:t>共同実施先の金額を列記。</a:t>
            </a:r>
            <a:endParaRPr lang="en-US" altLang="ja-JP" sz="1100" i="1" dirty="0">
              <a:solidFill>
                <a:srgbClr val="0000FF"/>
              </a:solidFill>
            </a:endParaRPr>
          </a:p>
          <a:p>
            <a:pPr marL="87313" indent="-87313"/>
            <a:r>
              <a:rPr lang="ja-JP" altLang="en-US" sz="1100" i="1" dirty="0">
                <a:solidFill>
                  <a:srgbClr val="0000FF"/>
                </a:solidFill>
              </a:rPr>
              <a:t>　　　　 消費税・間接経費込み額です。</a:t>
            </a:r>
            <a:endParaRPr lang="en-US" altLang="ja-JP" sz="1100" i="1" dirty="0">
              <a:solidFill>
                <a:srgbClr val="0000FF"/>
              </a:solidFill>
            </a:endParaRPr>
          </a:p>
          <a:p>
            <a:pPr marL="87313" indent="-87313"/>
            <a:r>
              <a:rPr lang="ja-JP" altLang="en-US" sz="1100" i="1" dirty="0">
                <a:solidFill>
                  <a:srgbClr val="0000FF"/>
                </a:solidFill>
              </a:rPr>
              <a:t>・青色：補助事業、上段に自己負担込み総額、下段に</a:t>
            </a:r>
            <a:r>
              <a:rPr lang="en-US" altLang="ja-JP" sz="1100" i="1" dirty="0">
                <a:solidFill>
                  <a:srgbClr val="0000FF"/>
                </a:solidFill>
              </a:rPr>
              <a:t>NEDO</a:t>
            </a:r>
            <a:r>
              <a:rPr lang="ja-JP" altLang="en-US" sz="1100" i="1" dirty="0">
                <a:solidFill>
                  <a:srgbClr val="0000FF"/>
                </a:solidFill>
              </a:rPr>
              <a:t>負担額を記入。</a:t>
            </a:r>
            <a:endParaRPr lang="en-US" altLang="ja-JP" sz="1100" i="1" dirty="0">
              <a:solidFill>
                <a:srgbClr val="0000FF"/>
              </a:solidFill>
            </a:endParaRPr>
          </a:p>
          <a:p>
            <a:pPr marL="87313" indent="-87313"/>
            <a:r>
              <a:rPr lang="ja-JP" altLang="en-US" sz="1100" i="1" dirty="0">
                <a:solidFill>
                  <a:srgbClr val="0000FF"/>
                </a:solidFill>
              </a:rPr>
              <a:t>　　　　下の列に補助先機関の自主分金額、委託先</a:t>
            </a:r>
            <a:r>
              <a:rPr lang="en-US" altLang="ja-JP" sz="1100" i="1" dirty="0">
                <a:solidFill>
                  <a:srgbClr val="0000FF"/>
                </a:solidFill>
              </a:rPr>
              <a:t>/</a:t>
            </a:r>
            <a:r>
              <a:rPr lang="ja-JP" altLang="en-US" sz="1100" i="1" dirty="0">
                <a:solidFill>
                  <a:srgbClr val="0000FF"/>
                </a:solidFill>
              </a:rPr>
              <a:t>共同研究先の金額を列記。</a:t>
            </a:r>
            <a:endParaRPr lang="en-US" altLang="ja-JP" sz="1100" i="1" dirty="0">
              <a:solidFill>
                <a:srgbClr val="0000FF"/>
              </a:solidFill>
            </a:endParaRPr>
          </a:p>
          <a:p>
            <a:pPr marL="87313" indent="-87313"/>
            <a:r>
              <a:rPr lang="ja-JP" altLang="en-US" sz="1100" i="1" dirty="0">
                <a:solidFill>
                  <a:srgbClr val="0000FF"/>
                </a:solidFill>
              </a:rPr>
              <a:t>　　　　間接経費は補助費用対象として計上できる機関のみ込み額。</a:t>
            </a:r>
            <a:endParaRPr lang="en-US" altLang="ja-JP" sz="1100" i="1" dirty="0">
              <a:solidFill>
                <a:srgbClr val="0000FF"/>
              </a:solidFill>
            </a:endParaRPr>
          </a:p>
          <a:p>
            <a:pPr marL="87313" indent="-87313"/>
            <a:r>
              <a:rPr lang="ja-JP" altLang="en-US" sz="1100" i="1" dirty="0">
                <a:solidFill>
                  <a:srgbClr val="0000FF"/>
                </a:solidFill>
              </a:rPr>
              <a:t>　　　　 消費税抜き額（計上不可としているため）</a:t>
            </a:r>
            <a:endParaRPr lang="en-US" altLang="ja-JP" sz="1100" i="1" dirty="0">
              <a:solidFill>
                <a:srgbClr val="0000FF"/>
              </a:solidFill>
            </a:endParaRPr>
          </a:p>
        </p:txBody>
      </p:sp>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38</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5155055"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4-2. </a:t>
            </a:r>
            <a:r>
              <a:rPr lang="ja-JP" altLang="en-US" sz="2000" b="1" dirty="0">
                <a:solidFill>
                  <a:schemeClr val="tx1"/>
                </a:solidFill>
              </a:rPr>
              <a:t>研究開発予算（研究開発項目別）</a:t>
            </a:r>
            <a:endParaRPr kumimoji="1" lang="en-US" sz="2000" b="1" dirty="0">
              <a:solidFill>
                <a:schemeClr val="tx1"/>
              </a:solidFill>
            </a:endParaRPr>
          </a:p>
        </p:txBody>
      </p:sp>
      <p:graphicFrame>
        <p:nvGraphicFramePr>
          <p:cNvPr id="62" name="表 61">
            <a:extLst>
              <a:ext uri="{FF2B5EF4-FFF2-40B4-BE49-F238E27FC236}">
                <a16:creationId xmlns:a16="http://schemas.microsoft.com/office/drawing/2014/main" id="{C3880C1C-49B7-D9B5-795D-F889124297BF}"/>
              </a:ext>
            </a:extLst>
          </p:cNvPr>
          <p:cNvGraphicFramePr>
            <a:graphicFrameLocks noGrp="1"/>
          </p:cNvGraphicFramePr>
          <p:nvPr>
            <p:extLst>
              <p:ext uri="{D42A27DB-BD31-4B8C-83A1-F6EECF244321}">
                <p14:modId xmlns:p14="http://schemas.microsoft.com/office/powerpoint/2010/main" val="1157201656"/>
              </p:ext>
            </p:extLst>
          </p:nvPr>
        </p:nvGraphicFramePr>
        <p:xfrm>
          <a:off x="983432" y="1916832"/>
          <a:ext cx="10495480" cy="4300767"/>
        </p:xfrm>
        <a:graphic>
          <a:graphicData uri="http://schemas.openxmlformats.org/drawingml/2006/table">
            <a:tbl>
              <a:tblPr>
                <a:tableStyleId>{5940675A-B579-460E-94D1-54222C63F5DA}</a:tableStyleId>
              </a:tblPr>
              <a:tblGrid>
                <a:gridCol w="1099476">
                  <a:extLst>
                    <a:ext uri="{9D8B030D-6E8A-4147-A177-3AD203B41FA5}">
                      <a16:colId xmlns:a16="http://schemas.microsoft.com/office/drawing/2014/main" val="20000"/>
                    </a:ext>
                  </a:extLst>
                </a:gridCol>
                <a:gridCol w="1972812">
                  <a:extLst>
                    <a:ext uri="{9D8B030D-6E8A-4147-A177-3AD203B41FA5}">
                      <a16:colId xmlns:a16="http://schemas.microsoft.com/office/drawing/2014/main" val="20001"/>
                    </a:ext>
                  </a:extLst>
                </a:gridCol>
                <a:gridCol w="1060456">
                  <a:extLst>
                    <a:ext uri="{9D8B030D-6E8A-4147-A177-3AD203B41FA5}">
                      <a16:colId xmlns:a16="http://schemas.microsoft.com/office/drawing/2014/main" val="20003"/>
                    </a:ext>
                  </a:extLst>
                </a:gridCol>
                <a:gridCol w="1060456">
                  <a:extLst>
                    <a:ext uri="{9D8B030D-6E8A-4147-A177-3AD203B41FA5}">
                      <a16:colId xmlns:a16="http://schemas.microsoft.com/office/drawing/2014/main" val="20004"/>
                    </a:ext>
                  </a:extLst>
                </a:gridCol>
                <a:gridCol w="1060456">
                  <a:extLst>
                    <a:ext uri="{9D8B030D-6E8A-4147-A177-3AD203B41FA5}">
                      <a16:colId xmlns:a16="http://schemas.microsoft.com/office/drawing/2014/main" val="20005"/>
                    </a:ext>
                  </a:extLst>
                </a:gridCol>
                <a:gridCol w="1060456">
                  <a:extLst>
                    <a:ext uri="{9D8B030D-6E8A-4147-A177-3AD203B41FA5}">
                      <a16:colId xmlns:a16="http://schemas.microsoft.com/office/drawing/2014/main" val="20006"/>
                    </a:ext>
                  </a:extLst>
                </a:gridCol>
                <a:gridCol w="1060456">
                  <a:extLst>
                    <a:ext uri="{9D8B030D-6E8A-4147-A177-3AD203B41FA5}">
                      <a16:colId xmlns:a16="http://schemas.microsoft.com/office/drawing/2014/main" val="20007"/>
                    </a:ext>
                  </a:extLst>
                </a:gridCol>
                <a:gridCol w="1060456">
                  <a:extLst>
                    <a:ext uri="{9D8B030D-6E8A-4147-A177-3AD203B41FA5}">
                      <a16:colId xmlns:a16="http://schemas.microsoft.com/office/drawing/2014/main" val="20009"/>
                    </a:ext>
                  </a:extLst>
                </a:gridCol>
                <a:gridCol w="1060456">
                  <a:extLst>
                    <a:ext uri="{9D8B030D-6E8A-4147-A177-3AD203B41FA5}">
                      <a16:colId xmlns:a16="http://schemas.microsoft.com/office/drawing/2014/main" val="3521640960"/>
                    </a:ext>
                  </a:extLst>
                </a:gridCol>
              </a:tblGrid>
              <a:tr h="316744">
                <a:tc gridSpan="2">
                  <a:txBody>
                    <a:bodyPr/>
                    <a:lstStyle/>
                    <a:p>
                      <a:pPr algn="ctr" fontAlgn="ctr"/>
                      <a:endParaRPr lang="en-US"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hMerge="1">
                  <a:txBody>
                    <a:bodyPr/>
                    <a:lstStyle/>
                    <a:p>
                      <a:endParaRPr kumimoji="1" lang="ja-JP" altLang="en-US"/>
                    </a:p>
                  </a:txBody>
                  <a:tcPr/>
                </a:tc>
                <a:tc>
                  <a:txBody>
                    <a:bodyPr/>
                    <a:lstStyle/>
                    <a:p>
                      <a:pPr algn="ctr" fontAlgn="ctr"/>
                      <a:r>
                        <a:rPr lang="en-US" altLang="ja-JP" sz="1200" u="none" strike="noStrike" dirty="0">
                          <a:solidFill>
                            <a:schemeClr val="tx1"/>
                          </a:solidFill>
                        </a:rPr>
                        <a:t>2025FY</a:t>
                      </a:r>
                      <a:endParaRPr 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u="none" strike="noStrike" dirty="0">
                          <a:solidFill>
                            <a:schemeClr val="tx1"/>
                          </a:solidFill>
                        </a:rPr>
                        <a:t>2026FY</a:t>
                      </a:r>
                      <a:endParaRPr lang="en-US"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2027FY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2028FY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2029FY</a:t>
                      </a:r>
                      <a:endParaRPr lang="en-US" altLang="ja-JP" sz="1200" b="1"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ctr"/>
                      <a:r>
                        <a:rPr lang="ja-JP" altLang="en-US" sz="1200" b="0" i="0" u="none" strike="noStrike" dirty="0">
                          <a:solidFill>
                            <a:schemeClr val="tx1"/>
                          </a:solidFill>
                          <a:latin typeface="ＭＳ Ｐゴシック"/>
                        </a:rPr>
                        <a:t>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fontAlgn="ctr"/>
                      <a:r>
                        <a:rPr lang="ja-JP" altLang="en-US" sz="1200" b="0" i="0" u="none" strike="noStrike" dirty="0">
                          <a:solidFill>
                            <a:schemeClr val="tx1"/>
                          </a:solidFill>
                          <a:latin typeface="ＭＳ Ｐゴシック"/>
                        </a:rPr>
                        <a:t>項目合計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216024">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a</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solidFill>
                      <a:schemeClr val="accent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20</a:t>
                      </a:r>
                      <a:endParaRPr lang="zh-TW" alt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solidFill>
                      <a:schemeClr val="accent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20</a:t>
                      </a:r>
                      <a:endParaRPr lang="zh-TW" altLang="en-US" sz="1200" b="1" i="0" u="none" strike="noStrike" dirty="0">
                        <a:solidFill>
                          <a:schemeClr val="tx1"/>
                        </a:solidFill>
                        <a:latin typeface="ＭＳ Ｐゴシック"/>
                      </a:endParaRPr>
                    </a:p>
                  </a:txBody>
                  <a:tcPr marL="0" marR="0" marT="0" marB="0" anchor="ctr">
                    <a:solidFill>
                      <a:schemeClr val="accent2">
                        <a:lumMod val="20000"/>
                        <a:lumOff val="80000"/>
                      </a:schemeClr>
                    </a:solidFill>
                  </a:tcPr>
                </a:tc>
                <a:tc rowSpan="1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1,200</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(610)</a:t>
                      </a:r>
                      <a:endParaRPr lang="zh-TW" altLang="en-US"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1"/>
                  </a:ext>
                </a:extLst>
              </a:tr>
              <a:tr h="21602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委託</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0" i="0" u="none" strike="noStrike" dirty="0">
                          <a:solidFill>
                            <a:schemeClr val="tx1"/>
                          </a:solidFill>
                          <a:latin typeface="ＭＳ Ｐゴシック"/>
                        </a:rPr>
                        <a:t>15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2"/>
                  </a:ext>
                </a:extLst>
              </a:tr>
              <a:tr h="216024">
                <a:tc>
                  <a:txBody>
                    <a:bodyPr/>
                    <a:lstStyle/>
                    <a:p>
                      <a:pPr algn="ctr" fontAlgn="ctr"/>
                      <a:r>
                        <a:rPr lang="ja-JP" altLang="en-US" sz="1200" b="0" i="0" u="none" strike="noStrike" dirty="0">
                          <a:solidFill>
                            <a:schemeClr val="tx1"/>
                          </a:solidFill>
                          <a:latin typeface="ＭＳ Ｐゴシック"/>
                        </a:rPr>
                        <a:t>再委託</a:t>
                      </a:r>
                    </a:p>
                  </a:txBody>
                  <a:tcPr marL="0" marR="0" marT="0" marB="0" anchor="ctr"/>
                </a:tc>
                <a:tc>
                  <a:txBody>
                    <a:bodyPr/>
                    <a:lstStyle/>
                    <a:p>
                      <a:pPr algn="l" fontAlgn="ctr"/>
                      <a:r>
                        <a:rPr lang="ja-JP" altLang="en-US" sz="1200" b="0" i="0" u="none" strike="noStrike" dirty="0">
                          <a:solidFill>
                            <a:schemeClr val="tx1"/>
                          </a:solidFill>
                          <a:latin typeface="ＭＳ Ｐゴシック"/>
                        </a:rPr>
                        <a:t>○○大</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extLst>
                  <a:ext uri="{0D108BD9-81ED-4DB2-BD59-A6C34878D82A}">
                    <a16:rowId xmlns:a16="http://schemas.microsoft.com/office/drawing/2014/main" val="10003"/>
                  </a:ext>
                </a:extLst>
              </a:tr>
              <a:tr h="182880">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b</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80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2722517362"/>
                  </a:ext>
                </a:extLst>
              </a:tr>
              <a:tr h="226991">
                <a:tc gridSpan="2">
                  <a:txBody>
                    <a:bodyPr/>
                    <a:lstStyle/>
                    <a:p>
                      <a:pPr algn="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40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190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719328449"/>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補助</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652356322"/>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30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297153939"/>
                  </a:ext>
                </a:extLst>
              </a:tr>
              <a:tr h="182880">
                <a:tc rowSpan="2">
                  <a:txBody>
                    <a:bodyPr/>
                    <a:lstStyle/>
                    <a:p>
                      <a:pPr algn="ctr" fontAlgn="ctr"/>
                      <a:r>
                        <a:rPr lang="ja-JP" altLang="en-US" sz="1200" b="0" i="0" u="none" strike="noStrike" dirty="0">
                          <a:solidFill>
                            <a:schemeClr val="tx1"/>
                          </a:solidFill>
                          <a:latin typeface="ＭＳ Ｐゴシック"/>
                        </a:rPr>
                        <a:t>共同研究</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○○大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tx2">
                        <a:lumMod val="20000"/>
                        <a:lumOff val="80000"/>
                      </a:schemeClr>
                    </a:solidFill>
                  </a:tcPr>
                </a:tc>
                <a:extLst>
                  <a:ext uri="{0D108BD9-81ED-4DB2-BD59-A6C34878D82A}">
                    <a16:rowId xmlns:a16="http://schemas.microsoft.com/office/drawing/2014/main" val="578358545"/>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839411412"/>
                  </a:ext>
                </a:extLst>
              </a:tr>
              <a:tr h="182880">
                <a:tc gridSpan="2">
                  <a:txBody>
                    <a:bodyPr/>
                    <a:lstStyle/>
                    <a:p>
                      <a:pPr algn="l"/>
                      <a:r>
                        <a:rPr kumimoji="1" lang="ja-JP" altLang="en-US" sz="1200" b="1" dirty="0">
                          <a:latin typeface="Meiryo UI" panose="020B0604030504040204" pitchFamily="50" charset="-128"/>
                          <a:ea typeface="Meiryo UI" panose="020B0604030504040204" pitchFamily="50" charset="-128"/>
                        </a:rPr>
                        <a:t>①</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c</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800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2178385137"/>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93670835"/>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補助</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3617468902"/>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45013798"/>
                  </a:ext>
                </a:extLst>
              </a:tr>
              <a:tr h="182880">
                <a:tc rowSpan="2">
                  <a:txBody>
                    <a:bodyPr/>
                    <a:lstStyle/>
                    <a:p>
                      <a:pPr algn="ctr" fontAlgn="ctr"/>
                      <a:r>
                        <a:rPr lang="ja-JP" altLang="en-US" sz="1200" b="0" i="0" u="none" strike="noStrike" dirty="0">
                          <a:solidFill>
                            <a:schemeClr val="tx1"/>
                          </a:solidFill>
                          <a:latin typeface="ＭＳ Ｐゴシック"/>
                        </a:rPr>
                        <a:t>補助</a:t>
                      </a:r>
                      <a:endParaRPr lang="en-US" altLang="ja-JP" sz="1200" b="0" i="0" u="none" strike="noStrike" dirty="0">
                        <a:solidFill>
                          <a:schemeClr val="tx1"/>
                        </a:solidFill>
                        <a:latin typeface="ＭＳ Ｐゴシック"/>
                      </a:endParaRPr>
                    </a:p>
                  </a:txBody>
                  <a:tcPr marL="0" marR="0" marT="0" marB="0" anchor="ct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tx2">
                        <a:lumMod val="20000"/>
                        <a:lumOff val="80000"/>
                      </a:schemeClr>
                    </a:solidFill>
                  </a:tcPr>
                </a:tc>
                <a:extLst>
                  <a:ext uri="{0D108BD9-81ED-4DB2-BD59-A6C34878D82A}">
                    <a16:rowId xmlns:a16="http://schemas.microsoft.com/office/drawing/2014/main" val="3152707693"/>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169091025"/>
                  </a:ext>
                </a:extLst>
              </a:tr>
              <a:tr h="182880">
                <a:tc gridSpan="2">
                  <a:txBody>
                    <a:bodyPr/>
                    <a:lstStyle/>
                    <a:p>
                      <a:pPr algn="l"/>
                      <a:r>
                        <a:rPr kumimoji="1" lang="ja-JP" altLang="en-US" sz="1200" b="1" kern="1200" dirty="0">
                          <a:solidFill>
                            <a:schemeClr val="tx1"/>
                          </a:solidFill>
                          <a:effectLst/>
                          <a:latin typeface="+mn-lt"/>
                          <a:ea typeface="+mn-ea"/>
                          <a:cs typeface="+mn-cs"/>
                        </a:rPr>
                        <a:t>②</a:t>
                      </a:r>
                      <a:r>
                        <a:rPr kumimoji="1" lang="ja-JP" altLang="ja-JP" sz="1200" b="1" kern="1200" dirty="0">
                          <a:solidFill>
                            <a:schemeClr val="tx1"/>
                          </a:solidFill>
                          <a:effectLst/>
                          <a:latin typeface="+mn-lt"/>
                          <a:ea typeface="+mn-ea"/>
                          <a:cs typeface="+mn-cs"/>
                        </a:rPr>
                        <a:t>（</a:t>
                      </a:r>
                      <a:r>
                        <a:rPr kumimoji="1" lang="en-US" altLang="ja-JP" sz="1200" b="1" kern="1200" dirty="0">
                          <a:solidFill>
                            <a:schemeClr val="tx1"/>
                          </a:solidFill>
                          <a:effectLst/>
                          <a:latin typeface="+mn-lt"/>
                          <a:ea typeface="+mn-ea"/>
                          <a:cs typeface="+mn-cs"/>
                        </a:rPr>
                        <a:t>a</a:t>
                      </a:r>
                      <a:r>
                        <a:rPr kumimoji="1" lang="ja-JP" altLang="ja-JP" sz="1200" b="1" kern="1200" dirty="0">
                          <a:solidFill>
                            <a:schemeClr val="tx1"/>
                          </a:solidFill>
                          <a:effectLst/>
                          <a:latin typeface="+mn-lt"/>
                          <a:ea typeface="+mn-ea"/>
                          <a:cs typeface="+mn-cs"/>
                        </a:rPr>
                        <a:t>）</a:t>
                      </a:r>
                      <a:r>
                        <a:rPr kumimoji="1" lang="ja-JP" altLang="en-US" sz="1200" b="1" kern="1200" dirty="0">
                          <a:solidFill>
                            <a:schemeClr val="tx1"/>
                          </a:solidFill>
                          <a:effectLst/>
                          <a:latin typeface="+mn-lt"/>
                          <a:ea typeface="+mn-ea"/>
                          <a:cs typeface="+mn-cs"/>
                        </a:rPr>
                        <a:t>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6">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250</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dirty="0">
                          <a:solidFill>
                            <a:schemeClr val="tx1"/>
                          </a:solidFill>
                          <a:latin typeface="ＭＳ Ｐゴシック"/>
                        </a:rPr>
                        <a:t>(125)</a:t>
                      </a:r>
                      <a:endParaRPr lang="zh-TW" altLang="en-US"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338615248"/>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algn="ctr" fontAlgn="ctr"/>
                      <a:r>
                        <a:rPr lang="en-US" altLang="ja-JP" sz="1200" b="1" i="0" u="none" strike="noStrike" dirty="0">
                          <a:solidFill>
                            <a:schemeClr val="tx1"/>
                          </a:solidFill>
                          <a:latin typeface="ＭＳ Ｐゴシック"/>
                        </a:rPr>
                        <a:t>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632379517"/>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補助</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40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80</a:t>
                      </a: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570629218"/>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40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515947356"/>
                  </a:ext>
                </a:extLst>
              </a:tr>
              <a:tr h="182880">
                <a:tc rowSpan="2">
                  <a:txBody>
                    <a:bodyPr/>
                    <a:lstStyle/>
                    <a:p>
                      <a:pPr algn="ctr" fontAlgn="ctr"/>
                      <a:r>
                        <a:rPr lang="ja-JP" altLang="en-US" sz="1200" b="0" i="0" u="none" strike="noStrike" dirty="0">
                          <a:solidFill>
                            <a:schemeClr val="tx1"/>
                          </a:solidFill>
                          <a:latin typeface="ＭＳ Ｐゴシック"/>
                        </a:rPr>
                        <a:t>共同研究</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87211531"/>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3359208331"/>
                  </a:ext>
                </a:extLst>
              </a:tr>
            </a:tbl>
          </a:graphicData>
        </a:graphic>
      </p:graphicFrame>
      <p:sp>
        <p:nvSpPr>
          <p:cNvPr id="63" name="正方形/長方形 62">
            <a:extLst>
              <a:ext uri="{FF2B5EF4-FFF2-40B4-BE49-F238E27FC236}">
                <a16:creationId xmlns:a16="http://schemas.microsoft.com/office/drawing/2014/main" id="{17DB4F58-325A-8E29-C41C-29BE533B06DB}"/>
              </a:ext>
            </a:extLst>
          </p:cNvPr>
          <p:cNvSpPr/>
          <p:nvPr/>
        </p:nvSpPr>
        <p:spPr>
          <a:xfrm>
            <a:off x="10182767" y="1568492"/>
            <a:ext cx="1296145" cy="276999"/>
          </a:xfrm>
          <a:prstGeom prst="rect">
            <a:avLst/>
          </a:prstGeom>
        </p:spPr>
        <p:txBody>
          <a:bodyPr wrap="square">
            <a:spAutoFit/>
          </a:bodyPr>
          <a:lstStyle/>
          <a:p>
            <a:pPr marL="87313" indent="-87313"/>
            <a:r>
              <a:rPr lang="en-US" altLang="ja-JP" sz="1200" dirty="0"/>
              <a:t>[</a:t>
            </a:r>
            <a:r>
              <a:rPr lang="ja-JP" altLang="en-US" sz="1200" dirty="0"/>
              <a:t>単位：百万円</a:t>
            </a:r>
            <a:r>
              <a:rPr lang="en-US" altLang="ja-JP" sz="1200"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2978074-8351-B5E7-0168-383C7B13B97A}"/>
              </a:ext>
            </a:extLst>
          </p:cNvPr>
          <p:cNvSpPr>
            <a:spLocks noGrp="1"/>
          </p:cNvSpPr>
          <p:nvPr>
            <p:ph type="body" idx="1"/>
          </p:nvPr>
        </p:nvSpPr>
        <p:spPr>
          <a:xfrm>
            <a:off x="333024" y="879849"/>
            <a:ext cx="1509563" cy="250783"/>
          </a:xfrm>
          <a:ln w="6350">
            <a:solidFill>
              <a:schemeClr val="tx1"/>
            </a:solidFill>
          </a:ln>
        </p:spPr>
        <p:txBody>
          <a:bodyPr>
            <a:normAutofit fontScale="92500" lnSpcReduction="20000"/>
          </a:bodyPr>
          <a:lstStyle/>
          <a:p>
            <a:r>
              <a:rPr lang="ja-JP" altLang="en-US" sz="1400" dirty="0"/>
              <a:t>１．提案事業概要</a:t>
            </a:r>
          </a:p>
        </p:txBody>
      </p:sp>
      <p:sp>
        <p:nvSpPr>
          <p:cNvPr id="5" name="テキスト プレースホルダー 4">
            <a:extLst>
              <a:ext uri="{FF2B5EF4-FFF2-40B4-BE49-F238E27FC236}">
                <a16:creationId xmlns:a16="http://schemas.microsoft.com/office/drawing/2014/main" id="{13C415FF-4DB3-0170-64BA-D3230394F6C6}"/>
              </a:ext>
            </a:extLst>
          </p:cNvPr>
          <p:cNvSpPr>
            <a:spLocks noGrp="1"/>
          </p:cNvSpPr>
          <p:nvPr>
            <p:ph type="body" sz="quarter" idx="3"/>
          </p:nvPr>
        </p:nvSpPr>
        <p:spPr>
          <a:xfrm>
            <a:off x="6153751" y="873980"/>
            <a:ext cx="1509563" cy="250783"/>
          </a:xfrm>
          <a:ln w="6350">
            <a:solidFill>
              <a:schemeClr val="tx1"/>
            </a:solidFill>
          </a:ln>
        </p:spPr>
        <p:txBody>
          <a:bodyPr>
            <a:normAutofit fontScale="92500" lnSpcReduction="20000"/>
          </a:bodyPr>
          <a:lstStyle/>
          <a:p>
            <a:r>
              <a:rPr lang="ja-JP" altLang="en-US" sz="1400" dirty="0"/>
              <a:t>２．事業化内容</a:t>
            </a:r>
          </a:p>
        </p:txBody>
      </p:sp>
      <p:sp>
        <p:nvSpPr>
          <p:cNvPr id="7" name="スライド番号プレースホルダー 6">
            <a:extLst>
              <a:ext uri="{FF2B5EF4-FFF2-40B4-BE49-F238E27FC236}">
                <a16:creationId xmlns:a16="http://schemas.microsoft.com/office/drawing/2014/main" id="{0C37FDBF-846F-8269-7A0A-908A37D78F11}"/>
              </a:ext>
            </a:extLst>
          </p:cNvPr>
          <p:cNvSpPr>
            <a:spLocks noGrp="1"/>
          </p:cNvSpPr>
          <p:nvPr>
            <p:ph type="sldNum" sz="quarter" idx="12"/>
          </p:nvPr>
        </p:nvSpPr>
        <p:spPr/>
        <p:txBody>
          <a:bodyPr/>
          <a:lstStyle/>
          <a:p>
            <a:fld id="{8D8A5D70-00BF-43D1-9518-0183EFEF9A82}" type="slidenum">
              <a:rPr kumimoji="1" lang="ja-JP" altLang="en-US" smtClean="0"/>
              <a:pPr/>
              <a:t>3</a:t>
            </a:fld>
            <a:endParaRPr kumimoji="1" lang="ja-JP" altLang="en-US"/>
          </a:p>
        </p:txBody>
      </p:sp>
      <p:sp>
        <p:nvSpPr>
          <p:cNvPr id="9" name="タイトル 1">
            <a:extLst>
              <a:ext uri="{FF2B5EF4-FFF2-40B4-BE49-F238E27FC236}">
                <a16:creationId xmlns:a16="http://schemas.microsoft.com/office/drawing/2014/main" id="{49CB2A10-C0DB-E61D-DFF5-EF46772BC2FC}"/>
              </a:ext>
            </a:extLst>
          </p:cNvPr>
          <p:cNvSpPr txBox="1">
            <a:spLocks/>
          </p:cNvSpPr>
          <p:nvPr/>
        </p:nvSpPr>
        <p:spPr>
          <a:xfrm>
            <a:off x="119336" y="111547"/>
            <a:ext cx="1067027" cy="365125"/>
          </a:xfrm>
          <a:prstGeom prst="rect">
            <a:avLst/>
          </a:prstGeom>
          <a:ln w="25400" cap="flat" cmpd="sng" algn="ctr">
            <a:solidFill>
              <a:schemeClr val="tx1"/>
            </a:solidFill>
            <a:prstDash val="solid"/>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lvl1pPr algn="l" defTabSz="914400" rtl="0" eaLnBrk="1" latinLnBrk="0" hangingPunct="1">
              <a:spcBef>
                <a:spcPct val="0"/>
              </a:spcBef>
              <a:buNone/>
              <a:defRPr kumimoji="1" sz="2800" b="1" kern="120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1600">
                <a:latin typeface="Meiryo UI" panose="020B0604030504040204" pitchFamily="50" charset="-128"/>
                <a:ea typeface="Meiryo UI" panose="020B0604030504040204" pitchFamily="50" charset="-128"/>
                <a:cs typeface="Meiryo UI" panose="020B0604030504040204" pitchFamily="50" charset="-128"/>
              </a:rPr>
              <a:t>提案概要</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Rectangle 85">
            <a:extLst>
              <a:ext uri="{FF2B5EF4-FFF2-40B4-BE49-F238E27FC236}">
                <a16:creationId xmlns:a16="http://schemas.microsoft.com/office/drawing/2014/main" id="{685054A2-2FDD-0FEC-A0EF-FA686AD52D5F}"/>
              </a:ext>
            </a:extLst>
          </p:cNvPr>
          <p:cNvSpPr>
            <a:spLocks noChangeArrowheads="1"/>
          </p:cNvSpPr>
          <p:nvPr/>
        </p:nvSpPr>
        <p:spPr bwMode="auto">
          <a:xfrm>
            <a:off x="1487488" y="81877"/>
            <a:ext cx="10225136" cy="250783"/>
          </a:xfrm>
          <a:prstGeom prst="rect">
            <a:avLst/>
          </a:prstGeom>
          <a:noFill/>
          <a:ln w="9525">
            <a:solidFill>
              <a:srgbClr val="000000"/>
            </a:solidFill>
            <a:miter lim="800000"/>
            <a:headEnd/>
            <a:tailEnd/>
          </a:ln>
        </p:spPr>
        <p:txBody>
          <a:bodyPr lIns="74295" tIns="8891" rIns="74295" bIns="8891" anchor="ctr"/>
          <a:lstStyle/>
          <a:p>
            <a:pPr>
              <a:spcBef>
                <a:spcPct val="0"/>
              </a:spcBef>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（研究開発提案名）</a:t>
            </a:r>
            <a:r>
              <a:rPr lang="ja-JP" altLang="en-US" sz="1400" b="1" dirty="0">
                <a:latin typeface="Meiryo UI" panose="020B0604030504040204" pitchFamily="50" charset="-128"/>
                <a:ea typeface="Meiryo UI" panose="020B0604030504040204" pitchFamily="50" charset="-128"/>
              </a:rPr>
              <a:t> ＊＊＊＊＊ ＊＊＊＊＊＊＊＊ ＊＊＊＊ ＊＊＊＊開発・実証</a:t>
            </a:r>
            <a:endPar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33DAB75A-61CB-987D-8EFF-0FB5B85DE43D}"/>
              </a:ext>
            </a:extLst>
          </p:cNvPr>
          <p:cNvSpPr txBox="1"/>
          <p:nvPr/>
        </p:nvSpPr>
        <p:spPr>
          <a:xfrm>
            <a:off x="1487488" y="312336"/>
            <a:ext cx="10225136" cy="461665"/>
          </a:xfrm>
          <a:prstGeom prst="rect">
            <a:avLst/>
          </a:prstGeom>
          <a:noFill/>
          <a:ln>
            <a:solidFill>
              <a:schemeClr val="tx1"/>
            </a:solidFill>
          </a:ln>
        </p:spPr>
        <p:txBody>
          <a:bodyPr wrap="square" rtlCol="0" anchor="ctr">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参画機関：</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＊＊研究所</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＊＊大学</a:t>
            </a:r>
            <a:endParaRPr lang="en-US" altLang="ja-JP" sz="1200" dirty="0">
              <a:latin typeface="Meiryo UI" panose="020B0604030504040204" pitchFamily="50" charset="-128"/>
              <a:ea typeface="Meiryo UI" panose="020B0604030504040204" pitchFamily="50" charset="-128"/>
            </a:endParaRPr>
          </a:p>
          <a:p>
            <a:r>
              <a:rPr lang="ja-JP" altLang="en-US" sz="1200" i="1" dirty="0">
                <a:latin typeface="Meiryo UI" panose="020B0604030504040204" pitchFamily="50" charset="-128"/>
                <a:ea typeface="Meiryo UI" panose="020B0604030504040204" pitchFamily="50" charset="-128"/>
                <a:cs typeface="Meiryo UI" panose="020B0604030504040204" pitchFamily="50" charset="-128"/>
              </a:rPr>
              <a:t>　　　　　　（再委託先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共同実施先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 （委託先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共同研究先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a:t>
            </a:r>
            <a:endParaRPr lang="en-US" altLang="ja-JP" sz="12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F4A5079A-EAF6-5738-1BCA-4CA5D2C3E5EF}"/>
              </a:ext>
            </a:extLst>
          </p:cNvPr>
          <p:cNvSpPr/>
          <p:nvPr/>
        </p:nvSpPr>
        <p:spPr>
          <a:xfrm>
            <a:off x="-1824880" y="34624"/>
            <a:ext cx="1736913" cy="4186464"/>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r>
              <a:rPr lang="en-US" altLang="ja-JP" sz="1100" dirty="0"/>
              <a:t>【</a:t>
            </a:r>
            <a:r>
              <a:rPr lang="ja-JP" altLang="en-US" sz="1100" dirty="0"/>
              <a:t>参考</a:t>
            </a:r>
            <a:r>
              <a:rPr lang="en-US" altLang="ja-JP" sz="1100" dirty="0"/>
              <a:t>】</a:t>
            </a:r>
          </a:p>
          <a:p>
            <a:endParaRPr lang="en-US" altLang="ja-JP" sz="1100" dirty="0"/>
          </a:p>
          <a:p>
            <a:r>
              <a:rPr lang="ja-JP" altLang="en-US" sz="1100" dirty="0"/>
              <a:t>●委託事業</a:t>
            </a:r>
          </a:p>
          <a:p>
            <a:r>
              <a:rPr lang="ja-JP" altLang="en-US" sz="1100" dirty="0"/>
              <a:t>・再委託先＝委託先が、委託業務の一部をさらに委託する機関。（外注とは異なり、研究実施体制に入り研究開発・実証に関わる機関）</a:t>
            </a:r>
            <a:endParaRPr lang="en-US" altLang="ja-JP" sz="1100" dirty="0"/>
          </a:p>
          <a:p>
            <a:endParaRPr lang="ja-JP" altLang="en-US" sz="1100" dirty="0"/>
          </a:p>
          <a:p>
            <a:r>
              <a:rPr lang="ja-JP" altLang="en-US" sz="1100" dirty="0"/>
              <a:t>・共同実施先＝委託先が、委託業務の一部を共同で実施する機関。</a:t>
            </a:r>
          </a:p>
          <a:p>
            <a:endParaRPr lang="ja-JP" altLang="en-US" sz="1100" dirty="0"/>
          </a:p>
          <a:p>
            <a:r>
              <a:rPr lang="ja-JP" altLang="en-US" sz="1100" dirty="0"/>
              <a:t>●補助事業</a:t>
            </a:r>
          </a:p>
          <a:p>
            <a:r>
              <a:rPr lang="ja-JP" altLang="en-US" sz="1100" dirty="0"/>
              <a:t>・委託先＝補助先が、補助業務の一部を委託する機関。</a:t>
            </a:r>
            <a:endParaRPr lang="en-US" altLang="ja-JP" sz="1100" dirty="0"/>
          </a:p>
          <a:p>
            <a:endParaRPr lang="ja-JP" altLang="en-US" sz="1100" dirty="0"/>
          </a:p>
          <a:p>
            <a:r>
              <a:rPr lang="ja-JP" altLang="en-US" sz="1100" dirty="0"/>
              <a:t>・共同研究先＝補助先が、補助業務の一部を共同で実施する機関。</a:t>
            </a:r>
          </a:p>
        </p:txBody>
      </p:sp>
      <p:sp>
        <p:nvSpPr>
          <p:cNvPr id="18" name="テキスト プレースホルダー 2">
            <a:extLst>
              <a:ext uri="{FF2B5EF4-FFF2-40B4-BE49-F238E27FC236}">
                <a16:creationId xmlns:a16="http://schemas.microsoft.com/office/drawing/2014/main" id="{4AA136E5-4713-30EA-E0A9-DDD90F940CC5}"/>
              </a:ext>
            </a:extLst>
          </p:cNvPr>
          <p:cNvSpPr txBox="1">
            <a:spLocks/>
          </p:cNvSpPr>
          <p:nvPr/>
        </p:nvSpPr>
        <p:spPr>
          <a:xfrm>
            <a:off x="335361" y="1129649"/>
            <a:ext cx="5695034" cy="4662916"/>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19" name="テキスト プレースホルダー 2">
            <a:extLst>
              <a:ext uri="{FF2B5EF4-FFF2-40B4-BE49-F238E27FC236}">
                <a16:creationId xmlns:a16="http://schemas.microsoft.com/office/drawing/2014/main" id="{FEC28BD3-2A0B-15B0-917B-E6B909E85D42}"/>
              </a:ext>
            </a:extLst>
          </p:cNvPr>
          <p:cNvSpPr txBox="1">
            <a:spLocks/>
          </p:cNvSpPr>
          <p:nvPr/>
        </p:nvSpPr>
        <p:spPr>
          <a:xfrm>
            <a:off x="6153751" y="1124763"/>
            <a:ext cx="5702888" cy="4662916"/>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20" name="テキスト プレースホルダー 2">
            <a:extLst>
              <a:ext uri="{FF2B5EF4-FFF2-40B4-BE49-F238E27FC236}">
                <a16:creationId xmlns:a16="http://schemas.microsoft.com/office/drawing/2014/main" id="{9243C316-174C-3CA2-7A6A-D1C718E05BCB}"/>
              </a:ext>
            </a:extLst>
          </p:cNvPr>
          <p:cNvSpPr txBox="1">
            <a:spLocks/>
          </p:cNvSpPr>
          <p:nvPr/>
        </p:nvSpPr>
        <p:spPr>
          <a:xfrm>
            <a:off x="333025" y="5877291"/>
            <a:ext cx="11523614" cy="792088"/>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　　　　　　　　　　　　　　＊＊＊＊＊＊＊＊＊＊＊＊＊＊＊＊＊＊＊＊＊＊＊＊＊＊＊＊＊＊＊＊＊＊＊＊＊＊＊＊＊＊＊＊＊＊＊＊＊＊＊＊＊＊＊＊＊＊＊＊＊＊＊＊＊＊＊＊＊＊＊＊＊＊＊＊＊＊＊＊＊＊＊＊＊＊＊＊＊＊</a:t>
            </a:r>
          </a:p>
        </p:txBody>
      </p:sp>
      <p:sp>
        <p:nvSpPr>
          <p:cNvPr id="15" name="テキスト プレースホルダー 4">
            <a:extLst>
              <a:ext uri="{FF2B5EF4-FFF2-40B4-BE49-F238E27FC236}">
                <a16:creationId xmlns:a16="http://schemas.microsoft.com/office/drawing/2014/main" id="{708D0914-896C-2302-A5DD-815DB556B131}"/>
              </a:ext>
            </a:extLst>
          </p:cNvPr>
          <p:cNvSpPr txBox="1">
            <a:spLocks/>
          </p:cNvSpPr>
          <p:nvPr/>
        </p:nvSpPr>
        <p:spPr>
          <a:xfrm>
            <a:off x="335360" y="5877291"/>
            <a:ext cx="1218677" cy="250783"/>
          </a:xfrm>
          <a:prstGeom prst="rect">
            <a:avLst/>
          </a:prstGeom>
          <a:solidFill>
            <a:schemeClr val="bg1"/>
          </a:solidFill>
          <a:ln w="6350">
            <a:solidFill>
              <a:schemeClr val="tx1"/>
            </a:solidFill>
          </a:ln>
        </p:spPr>
        <p:txBody>
          <a:bodyPr vert="horz" lIns="91440" tIns="45720" rIns="91440" bIns="45720" rtlCol="0" anchor="ctr">
            <a:normAutofit fontScale="92500" lnSpcReduction="20000"/>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400" dirty="0"/>
              <a:t>３．波及効果</a:t>
            </a:r>
          </a:p>
        </p:txBody>
      </p:sp>
      <p:pic>
        <p:nvPicPr>
          <p:cNvPr id="21" name="図 20">
            <a:extLst>
              <a:ext uri="{FF2B5EF4-FFF2-40B4-BE49-F238E27FC236}">
                <a16:creationId xmlns:a16="http://schemas.microsoft.com/office/drawing/2014/main" id="{9D7B34C5-FBC1-4EDA-9511-9525EBB5DBC2}"/>
              </a:ext>
            </a:extLst>
          </p:cNvPr>
          <p:cNvPicPr>
            <a:picLocks noChangeAspect="1"/>
          </p:cNvPicPr>
          <p:nvPr/>
        </p:nvPicPr>
        <p:blipFill>
          <a:blip r:embed="rId3"/>
          <a:stretch>
            <a:fillRect/>
          </a:stretch>
        </p:blipFill>
        <p:spPr>
          <a:xfrm>
            <a:off x="8424868" y="4366150"/>
            <a:ext cx="1347333" cy="1079086"/>
          </a:xfrm>
          <a:prstGeom prst="rect">
            <a:avLst/>
          </a:prstGeom>
        </p:spPr>
      </p:pic>
      <p:sp>
        <p:nvSpPr>
          <p:cNvPr id="22" name="Text Box 5">
            <a:extLst>
              <a:ext uri="{FF2B5EF4-FFF2-40B4-BE49-F238E27FC236}">
                <a16:creationId xmlns:a16="http://schemas.microsoft.com/office/drawing/2014/main" id="{5797BA60-F2B3-985D-2D54-F6320A8063CF}"/>
              </a:ext>
            </a:extLst>
          </p:cNvPr>
          <p:cNvSpPr txBox="1">
            <a:spLocks noChangeArrowheads="1"/>
          </p:cNvSpPr>
          <p:nvPr/>
        </p:nvSpPr>
        <p:spPr bwMode="auto">
          <a:xfrm>
            <a:off x="8019468" y="4222014"/>
            <a:ext cx="131318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游ゴシック" panose="020B0400000000000000" pitchFamily="50" charset="-128"/>
                <a:ea typeface="游ゴシック" panose="020B0400000000000000"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游ゴシック" panose="020B0400000000000000" pitchFamily="50" charset="-128"/>
                <a:ea typeface="游ゴシック" panose="020B0400000000000000"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游ゴシック" panose="020B0400000000000000" pitchFamily="50" charset="-128"/>
                <a:ea typeface="游ゴシック" panose="020B0400000000000000"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游ゴシック" panose="020B0400000000000000" pitchFamily="50" charset="-128"/>
                <a:ea typeface="游ゴシック" panose="020B0400000000000000" pitchFamily="50" charset="-128"/>
              </a:defRPr>
            </a:lvl9pPr>
          </a:lstStyle>
          <a:p>
            <a:pPr algn="ctr" eaLnBrk="1" hangingPunct="1">
              <a:lnSpc>
                <a:spcPct val="100000"/>
              </a:lnSpc>
              <a:spcBef>
                <a:spcPct val="0"/>
              </a:spcBef>
              <a:buFontTx/>
              <a:buNone/>
            </a:pPr>
            <a:r>
              <a:rPr lang="ja-JP" altLang="en-US" sz="1100" dirty="0">
                <a:latin typeface="Meiryo UI" panose="020B0604030504040204" pitchFamily="50" charset="-128"/>
                <a:ea typeface="Meiryo UI" panose="020B0604030504040204" pitchFamily="50" charset="-128"/>
              </a:rPr>
              <a:t>■</a:t>
            </a:r>
            <a:r>
              <a:rPr lang="ja-JP" altLang="en-US" sz="1100" u="sng" dirty="0">
                <a:latin typeface="Meiryo UI" panose="020B0604030504040204" pitchFamily="50" charset="-128"/>
                <a:ea typeface="Meiryo UI" panose="020B0604030504040204" pitchFamily="50" charset="-128"/>
              </a:rPr>
              <a:t>対象市場，製品</a:t>
            </a:r>
          </a:p>
        </p:txBody>
      </p:sp>
      <p:sp>
        <p:nvSpPr>
          <p:cNvPr id="23" name="Text Box 88">
            <a:extLst>
              <a:ext uri="{FF2B5EF4-FFF2-40B4-BE49-F238E27FC236}">
                <a16:creationId xmlns:a16="http://schemas.microsoft.com/office/drawing/2014/main" id="{6D709AED-5B71-C385-5E53-38B7A08823BB}"/>
              </a:ext>
            </a:extLst>
          </p:cNvPr>
          <p:cNvSpPr txBox="1">
            <a:spLocks noChangeArrowheads="1"/>
          </p:cNvSpPr>
          <p:nvPr/>
        </p:nvSpPr>
        <p:spPr bwMode="auto">
          <a:xfrm>
            <a:off x="10248162" y="5459419"/>
            <a:ext cx="154721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b)</a:t>
            </a:r>
            <a:r>
              <a:rPr lang="ja-JP" altLang="en-US" sz="1050" dirty="0">
                <a:latin typeface="Meiryo UI" panose="020B0604030504040204" pitchFamily="50" charset="-128"/>
                <a:ea typeface="Meiryo UI" panose="020B0604030504040204" pitchFamily="50" charset="-128"/>
              </a:rPr>
              <a:t> </a:t>
            </a:r>
            <a:r>
              <a:rPr lang="ja-JP" altLang="en-US" sz="1050" u="sng" dirty="0">
                <a:latin typeface="Meiryo UI" panose="020B0604030504040204" pitchFamily="50" charset="-128"/>
                <a:ea typeface="Meiryo UI" panose="020B0604030504040204" pitchFamily="50" charset="-128"/>
              </a:rPr>
              <a:t>製品市場規模見通し</a:t>
            </a:r>
          </a:p>
        </p:txBody>
      </p:sp>
      <p:grpSp>
        <p:nvGrpSpPr>
          <p:cNvPr id="24" name="グループ化 23">
            <a:extLst>
              <a:ext uri="{FF2B5EF4-FFF2-40B4-BE49-F238E27FC236}">
                <a16:creationId xmlns:a16="http://schemas.microsoft.com/office/drawing/2014/main" id="{741EBA39-7E77-7641-1890-12707A9A44E0}"/>
              </a:ext>
            </a:extLst>
          </p:cNvPr>
          <p:cNvGrpSpPr/>
          <p:nvPr/>
        </p:nvGrpSpPr>
        <p:grpSpPr>
          <a:xfrm>
            <a:off x="10050323" y="4223215"/>
            <a:ext cx="1669261" cy="1265374"/>
            <a:chOff x="9406407" y="749655"/>
            <a:chExt cx="2593104" cy="1660353"/>
          </a:xfrm>
        </p:grpSpPr>
        <p:sp>
          <p:nvSpPr>
            <p:cNvPr id="25" name="Rectangle 87">
              <a:extLst>
                <a:ext uri="{FF2B5EF4-FFF2-40B4-BE49-F238E27FC236}">
                  <a16:creationId xmlns:a16="http://schemas.microsoft.com/office/drawing/2014/main" id="{D84E9167-B100-3270-EAAA-132873CDA6BF}"/>
                </a:ext>
              </a:extLst>
            </p:cNvPr>
            <p:cNvSpPr>
              <a:spLocks noChangeArrowheads="1"/>
            </p:cNvSpPr>
            <p:nvPr/>
          </p:nvSpPr>
          <p:spPr bwMode="auto">
            <a:xfrm>
              <a:off x="9774364" y="1039324"/>
              <a:ext cx="2108200" cy="1148051"/>
            </a:xfrm>
            <a:prstGeom prst="rect">
              <a:avLst/>
            </a:prstGeom>
            <a:solidFill>
              <a:schemeClr val="bg1">
                <a:lumMod val="95000"/>
              </a:schemeClr>
            </a:solidFill>
            <a:ln w="2857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400">
                <a:latin typeface="Meiryo UI" panose="020B0604030504040204" pitchFamily="50" charset="-128"/>
                <a:ea typeface="Meiryo UI" panose="020B0604030504040204" pitchFamily="50" charset="-128"/>
              </a:endParaRPr>
            </a:p>
          </p:txBody>
        </p:sp>
        <p:sp>
          <p:nvSpPr>
            <p:cNvPr id="26" name="Line 89">
              <a:extLst>
                <a:ext uri="{FF2B5EF4-FFF2-40B4-BE49-F238E27FC236}">
                  <a16:creationId xmlns:a16="http://schemas.microsoft.com/office/drawing/2014/main" id="{9C904B18-8916-1AC2-F961-05243FCCF87F}"/>
                </a:ext>
              </a:extLst>
            </p:cNvPr>
            <p:cNvSpPr>
              <a:spLocks noChangeShapeType="1"/>
            </p:cNvSpPr>
            <p:nvPr/>
          </p:nvSpPr>
          <p:spPr bwMode="auto">
            <a:xfrm flipV="1">
              <a:off x="9860089" y="1954712"/>
              <a:ext cx="1673226" cy="14400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7" name="Line 90">
              <a:extLst>
                <a:ext uri="{FF2B5EF4-FFF2-40B4-BE49-F238E27FC236}">
                  <a16:creationId xmlns:a16="http://schemas.microsoft.com/office/drawing/2014/main" id="{9B3DAACD-88E7-3EF2-E46B-2563CFC61DED}"/>
                </a:ext>
              </a:extLst>
            </p:cNvPr>
            <p:cNvSpPr>
              <a:spLocks noChangeShapeType="1"/>
            </p:cNvSpPr>
            <p:nvPr/>
          </p:nvSpPr>
          <p:spPr bwMode="auto">
            <a:xfrm flipV="1">
              <a:off x="9860088" y="1733661"/>
              <a:ext cx="1653053" cy="3178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8" name="Line 91">
              <a:extLst>
                <a:ext uri="{FF2B5EF4-FFF2-40B4-BE49-F238E27FC236}">
                  <a16:creationId xmlns:a16="http://schemas.microsoft.com/office/drawing/2014/main" id="{B0D37C4C-B6F7-DAD6-92CA-0ADB9040CA18}"/>
                </a:ext>
              </a:extLst>
            </p:cNvPr>
            <p:cNvSpPr>
              <a:spLocks noChangeShapeType="1"/>
            </p:cNvSpPr>
            <p:nvPr/>
          </p:nvSpPr>
          <p:spPr bwMode="auto">
            <a:xfrm flipV="1">
              <a:off x="9860088" y="1235823"/>
              <a:ext cx="1590428" cy="688727"/>
            </a:xfrm>
            <a:prstGeom prst="line">
              <a:avLst/>
            </a:prstGeom>
            <a:noFill/>
            <a:ln w="28575">
              <a:solidFill>
                <a:srgbClr val="FF33CC"/>
              </a:solidFill>
              <a:round/>
              <a:headEnd/>
              <a:tailEnd/>
            </a:ln>
            <a:extLst>
              <a:ext uri="{909E8E84-426E-40DD-AFC4-6F175D3DCCD1}">
                <a14:hiddenFill xmlns:a14="http://schemas.microsoft.com/office/drawing/2010/main">
                  <a:noFill/>
                </a14:hiddenFill>
              </a:ext>
            </a:extLst>
          </p:spPr>
          <p:txBody>
            <a:bodyPr/>
            <a:lstStyle/>
            <a:p>
              <a:endParaRPr lang="ja-JP" altLang="en-US" sz="1400">
                <a:latin typeface="Meiryo UI" panose="020B0604030504040204" pitchFamily="50" charset="-128"/>
                <a:ea typeface="Meiryo UI" panose="020B0604030504040204" pitchFamily="50" charset="-128"/>
              </a:endParaRPr>
            </a:p>
          </p:txBody>
        </p:sp>
        <p:sp>
          <p:nvSpPr>
            <p:cNvPr id="29" name="Text Box 92">
              <a:extLst>
                <a:ext uri="{FF2B5EF4-FFF2-40B4-BE49-F238E27FC236}">
                  <a16:creationId xmlns:a16="http://schemas.microsoft.com/office/drawing/2014/main" id="{C7FF2266-4372-D3DE-B3F6-89CADDC02368}"/>
                </a:ext>
              </a:extLst>
            </p:cNvPr>
            <p:cNvSpPr txBox="1">
              <a:spLocks noChangeArrowheads="1"/>
            </p:cNvSpPr>
            <p:nvPr/>
          </p:nvSpPr>
          <p:spPr bwMode="auto">
            <a:xfrm>
              <a:off x="9673806" y="2197988"/>
              <a:ext cx="517957"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2020</a:t>
              </a:r>
            </a:p>
          </p:txBody>
        </p:sp>
        <p:sp>
          <p:nvSpPr>
            <p:cNvPr id="30" name="Text Box 93">
              <a:extLst>
                <a:ext uri="{FF2B5EF4-FFF2-40B4-BE49-F238E27FC236}">
                  <a16:creationId xmlns:a16="http://schemas.microsoft.com/office/drawing/2014/main" id="{E4F4DA3A-FF4F-B5EE-BFA4-DB7A4DCA5582}"/>
                </a:ext>
              </a:extLst>
            </p:cNvPr>
            <p:cNvSpPr txBox="1">
              <a:spLocks noChangeArrowheads="1"/>
            </p:cNvSpPr>
            <p:nvPr/>
          </p:nvSpPr>
          <p:spPr bwMode="auto">
            <a:xfrm>
              <a:off x="11264375" y="2186550"/>
              <a:ext cx="537879"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Meiryo UI" panose="020B0604030504040204" pitchFamily="50" charset="-128"/>
                  <a:ea typeface="Meiryo UI" panose="020B0604030504040204" pitchFamily="50" charset="-128"/>
                </a:rPr>
                <a:t>20XX</a:t>
              </a:r>
            </a:p>
          </p:txBody>
        </p:sp>
        <p:sp>
          <p:nvSpPr>
            <p:cNvPr id="31" name="Text Box 94">
              <a:extLst>
                <a:ext uri="{FF2B5EF4-FFF2-40B4-BE49-F238E27FC236}">
                  <a16:creationId xmlns:a16="http://schemas.microsoft.com/office/drawing/2014/main" id="{1205D679-34B5-68AE-0ADE-17792C5D5257}"/>
                </a:ext>
              </a:extLst>
            </p:cNvPr>
            <p:cNvSpPr txBox="1">
              <a:spLocks noChangeArrowheads="1"/>
            </p:cNvSpPr>
            <p:nvPr/>
          </p:nvSpPr>
          <p:spPr bwMode="auto">
            <a:xfrm>
              <a:off x="10339253" y="1264094"/>
              <a:ext cx="189253" cy="28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400" dirty="0">
                  <a:latin typeface="Meiryo UI" panose="020B0604030504040204" pitchFamily="50" charset="-128"/>
                  <a:ea typeface="Meiryo UI" panose="020B0604030504040204" pitchFamily="50" charset="-128"/>
                </a:rPr>
                <a:t>A</a:t>
              </a:r>
            </a:p>
          </p:txBody>
        </p:sp>
        <p:sp>
          <p:nvSpPr>
            <p:cNvPr id="32" name="Text Box 95">
              <a:extLst>
                <a:ext uri="{FF2B5EF4-FFF2-40B4-BE49-F238E27FC236}">
                  <a16:creationId xmlns:a16="http://schemas.microsoft.com/office/drawing/2014/main" id="{913D98C8-C4BD-D881-F1B6-7EEE3CE11499}"/>
                </a:ext>
              </a:extLst>
            </p:cNvPr>
            <p:cNvSpPr txBox="1">
              <a:spLocks noChangeArrowheads="1"/>
            </p:cNvSpPr>
            <p:nvPr/>
          </p:nvSpPr>
          <p:spPr bwMode="auto">
            <a:xfrm>
              <a:off x="11651940" y="1696694"/>
              <a:ext cx="99" cy="28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en-US" altLang="ja-JP" sz="1400" dirty="0">
                <a:latin typeface="Meiryo UI" panose="020B0604030504040204" pitchFamily="50" charset="-128"/>
                <a:ea typeface="Meiryo UI" panose="020B0604030504040204" pitchFamily="50" charset="-128"/>
              </a:endParaRPr>
            </a:p>
          </p:txBody>
        </p:sp>
        <p:sp>
          <p:nvSpPr>
            <p:cNvPr id="33" name="Text Box 96">
              <a:extLst>
                <a:ext uri="{FF2B5EF4-FFF2-40B4-BE49-F238E27FC236}">
                  <a16:creationId xmlns:a16="http://schemas.microsoft.com/office/drawing/2014/main" id="{72787DCB-A973-78A1-9EA6-D31919B42C03}"/>
                </a:ext>
              </a:extLst>
            </p:cNvPr>
            <p:cNvSpPr txBox="1">
              <a:spLocks noChangeArrowheads="1"/>
            </p:cNvSpPr>
            <p:nvPr/>
          </p:nvSpPr>
          <p:spPr bwMode="auto">
            <a:xfrm>
              <a:off x="10854209" y="1468522"/>
              <a:ext cx="1028354" cy="21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X</a:t>
              </a:r>
            </a:p>
          </p:txBody>
        </p:sp>
        <p:sp>
          <p:nvSpPr>
            <p:cNvPr id="34" name="Text Box 97">
              <a:extLst>
                <a:ext uri="{FF2B5EF4-FFF2-40B4-BE49-F238E27FC236}">
                  <a16:creationId xmlns:a16="http://schemas.microsoft.com/office/drawing/2014/main" id="{1427BCDE-13C2-FC43-B3AC-D7FFFB364E2A}"/>
                </a:ext>
              </a:extLst>
            </p:cNvPr>
            <p:cNvSpPr txBox="1">
              <a:spLocks noChangeArrowheads="1"/>
            </p:cNvSpPr>
            <p:nvPr/>
          </p:nvSpPr>
          <p:spPr bwMode="auto">
            <a:xfrm>
              <a:off x="9406407" y="1109559"/>
              <a:ext cx="251010" cy="908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市場規模</a:t>
              </a:r>
            </a:p>
          </p:txBody>
        </p:sp>
        <p:sp>
          <p:nvSpPr>
            <p:cNvPr id="35" name="正方形/長方形 34">
              <a:extLst>
                <a:ext uri="{FF2B5EF4-FFF2-40B4-BE49-F238E27FC236}">
                  <a16:creationId xmlns:a16="http://schemas.microsoft.com/office/drawing/2014/main" id="{1E49BD86-3E06-2A67-5A62-F33FDC941FCE}"/>
                </a:ext>
              </a:extLst>
            </p:cNvPr>
            <p:cNvSpPr/>
            <p:nvPr/>
          </p:nvSpPr>
          <p:spPr>
            <a:xfrm>
              <a:off x="10935708" y="749655"/>
              <a:ext cx="1063803" cy="302885"/>
            </a:xfrm>
            <a:prstGeom prst="rect">
              <a:avLst/>
            </a:prstGeom>
          </p:spPr>
          <p:txBody>
            <a:bodyPr wrap="none">
              <a:spAutoFit/>
            </a:bodyPr>
            <a:lstStyle/>
            <a:p>
              <a:pPr algn="ctr" eaLnBrk="1" hangingPunct="1"/>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億円</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a:t>
              </a:r>
            </a:p>
          </p:txBody>
        </p:sp>
      </p:grpSp>
      <p:sp>
        <p:nvSpPr>
          <p:cNvPr id="36" name="Text Box 88">
            <a:extLst>
              <a:ext uri="{FF2B5EF4-FFF2-40B4-BE49-F238E27FC236}">
                <a16:creationId xmlns:a16="http://schemas.microsoft.com/office/drawing/2014/main" id="{14FF06E2-4616-0D3C-FBBA-BE232006149F}"/>
              </a:ext>
            </a:extLst>
          </p:cNvPr>
          <p:cNvSpPr txBox="1">
            <a:spLocks noChangeArrowheads="1"/>
          </p:cNvSpPr>
          <p:nvPr/>
        </p:nvSpPr>
        <p:spPr bwMode="auto">
          <a:xfrm>
            <a:off x="8129010" y="5448347"/>
            <a:ext cx="17908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en-US" altLang="ja-JP" sz="1000" dirty="0">
                <a:latin typeface="Meiryo UI" panose="020B0604030504040204" pitchFamily="50" charset="-128"/>
                <a:ea typeface="Meiryo UI" panose="020B0604030504040204" pitchFamily="50" charset="-128"/>
              </a:rPr>
              <a:t>a)</a:t>
            </a:r>
            <a:r>
              <a:rPr lang="ja-JP" altLang="en-US" sz="1000" dirty="0">
                <a:latin typeface="Meiryo UI" panose="020B0604030504040204" pitchFamily="50" charset="-128"/>
                <a:ea typeface="Meiryo UI" panose="020B0604030504040204" pitchFamily="50" charset="-128"/>
              </a:rPr>
              <a:t> </a:t>
            </a:r>
            <a:r>
              <a:rPr lang="en-US" altLang="ja-JP" sz="1000" u="sng" dirty="0">
                <a:latin typeface="Meiryo UI" panose="020B0604030504040204" pitchFamily="50" charset="-128"/>
                <a:ea typeface="Meiryo UI" panose="020B0604030504040204" pitchFamily="50" charset="-128"/>
              </a:rPr>
              <a:t>○○</a:t>
            </a:r>
            <a:r>
              <a:rPr lang="ja-JP" altLang="en-US" sz="1000" u="sng" dirty="0">
                <a:latin typeface="Meiryo UI" panose="020B0604030504040204" pitchFamily="50" charset="-128"/>
                <a:ea typeface="Meiryo UI" panose="020B0604030504040204" pitchFamily="50" charset="-128"/>
              </a:rPr>
              <a:t>分野における製品割合</a:t>
            </a:r>
          </a:p>
        </p:txBody>
      </p:sp>
      <p:sp>
        <p:nvSpPr>
          <p:cNvPr id="69" name="テキスト ボックス 68">
            <a:extLst>
              <a:ext uri="{FF2B5EF4-FFF2-40B4-BE49-F238E27FC236}">
                <a16:creationId xmlns:a16="http://schemas.microsoft.com/office/drawing/2014/main" id="{9F4D5E91-44A0-DA76-74CF-1B8AAE880049}"/>
              </a:ext>
            </a:extLst>
          </p:cNvPr>
          <p:cNvSpPr txBox="1"/>
          <p:nvPr/>
        </p:nvSpPr>
        <p:spPr>
          <a:xfrm>
            <a:off x="2111765" y="2497391"/>
            <a:ext cx="3777110" cy="3193793"/>
          </a:xfrm>
          <a:prstGeom prst="rect">
            <a:avLst/>
          </a:prstGeom>
          <a:solidFill>
            <a:srgbClr val="1F497D">
              <a:lumMod val="20000"/>
              <a:lumOff val="8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noAutofit/>
          </a:bodyPr>
          <a:lstStyle/>
          <a:p>
            <a:pPr marL="87313" marR="0" lvl="0" indent="-87313"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1" u="none" strike="noStrike" kern="0" cap="none" spc="0" normalizeH="0" baseline="0" noProof="0" dirty="0">
                <a:ln>
                  <a:noFill/>
                </a:ln>
                <a:solidFill>
                  <a:srgbClr val="0000FF"/>
                </a:solidFill>
                <a:effectLst/>
                <a:uLnTx/>
                <a:uFillTx/>
                <a:latin typeface="Meiryo UI"/>
                <a:ea typeface="Meiryo UI"/>
                <a:cs typeface="+mn-cs"/>
              </a:rPr>
              <a:t>ベンチマークのイメージ</a:t>
            </a:r>
            <a:endParaRPr kumimoji="0" lang="en-US" altLang="ja-JP" sz="1200" b="0" i="1" u="none" strike="noStrike" kern="0" cap="none" spc="0" normalizeH="0" baseline="0" noProof="0" dirty="0">
              <a:ln>
                <a:noFill/>
              </a:ln>
              <a:solidFill>
                <a:srgbClr val="0000FF"/>
              </a:solidFill>
              <a:effectLst/>
              <a:uLnTx/>
              <a:uFillTx/>
              <a:latin typeface="Meiryo UI"/>
              <a:ea typeface="Meiryo UI"/>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rgbClr val="0000FF"/>
                </a:solidFill>
                <a:effectLst/>
                <a:uLnTx/>
                <a:uFillTx/>
                <a:latin typeface="Meiryo UI"/>
                <a:ea typeface="Meiryo UI"/>
                <a:cs typeface="+mn-cs"/>
              </a:rPr>
              <a:t>（提案技術の技術目標を示し、競合技術に対する優位性がわかるようにしてください）</a:t>
            </a:r>
            <a:endParaRPr kumimoji="0" lang="en-US" altLang="ja-JP" sz="1200" b="0" i="1" u="none" strike="noStrike" kern="0" cap="none" spc="0" normalizeH="0" baseline="0" noProof="0" dirty="0">
              <a:ln>
                <a:noFill/>
              </a:ln>
              <a:solidFill>
                <a:srgbClr val="0000FF"/>
              </a:solidFill>
              <a:effectLst/>
              <a:uLnTx/>
              <a:uFillTx/>
              <a:latin typeface="Meiryo UI"/>
              <a:ea typeface="Meiryo UI"/>
              <a:cs typeface="+mn-cs"/>
            </a:endParaRPr>
          </a:p>
        </p:txBody>
      </p:sp>
      <p:cxnSp>
        <p:nvCxnSpPr>
          <p:cNvPr id="70" name="直線矢印コネクタ 69">
            <a:extLst>
              <a:ext uri="{FF2B5EF4-FFF2-40B4-BE49-F238E27FC236}">
                <a16:creationId xmlns:a16="http://schemas.microsoft.com/office/drawing/2014/main" id="{B0F4AC45-35D5-888D-6142-2AB07A5A360C}"/>
              </a:ext>
            </a:extLst>
          </p:cNvPr>
          <p:cNvCxnSpPr/>
          <p:nvPr/>
        </p:nvCxnSpPr>
        <p:spPr>
          <a:xfrm flipV="1">
            <a:off x="2759837" y="3130362"/>
            <a:ext cx="0" cy="2186773"/>
          </a:xfrm>
          <a:prstGeom prst="straightConnector1">
            <a:avLst/>
          </a:prstGeom>
          <a:noFill/>
          <a:ln w="9525" cap="flat" cmpd="sng" algn="ctr">
            <a:solidFill>
              <a:srgbClr val="4F81BD">
                <a:shade val="95000"/>
                <a:satMod val="105000"/>
              </a:srgbClr>
            </a:solidFill>
            <a:prstDash val="solid"/>
            <a:tailEnd type="triangle"/>
          </a:ln>
          <a:effectLst/>
        </p:spPr>
      </p:cxnSp>
      <p:cxnSp>
        <p:nvCxnSpPr>
          <p:cNvPr id="71" name="直線矢印コネクタ 70">
            <a:extLst>
              <a:ext uri="{FF2B5EF4-FFF2-40B4-BE49-F238E27FC236}">
                <a16:creationId xmlns:a16="http://schemas.microsoft.com/office/drawing/2014/main" id="{EDFF1999-E8C8-D5AC-0DD1-49A271A3AF46}"/>
              </a:ext>
            </a:extLst>
          </p:cNvPr>
          <p:cNvCxnSpPr/>
          <p:nvPr/>
        </p:nvCxnSpPr>
        <p:spPr>
          <a:xfrm>
            <a:off x="2759838" y="5317134"/>
            <a:ext cx="2624981" cy="0"/>
          </a:xfrm>
          <a:prstGeom prst="straightConnector1">
            <a:avLst/>
          </a:prstGeom>
          <a:noFill/>
          <a:ln w="9525" cap="flat" cmpd="sng" algn="ctr">
            <a:solidFill>
              <a:srgbClr val="4F81BD">
                <a:shade val="95000"/>
                <a:satMod val="105000"/>
              </a:srgbClr>
            </a:solidFill>
            <a:prstDash val="solid"/>
            <a:tailEnd type="triangle"/>
          </a:ln>
          <a:effectLst/>
        </p:spPr>
      </p:cxnSp>
      <p:sp>
        <p:nvSpPr>
          <p:cNvPr id="72" name="円/楕円 8">
            <a:extLst>
              <a:ext uri="{FF2B5EF4-FFF2-40B4-BE49-F238E27FC236}">
                <a16:creationId xmlns:a16="http://schemas.microsoft.com/office/drawing/2014/main" id="{DE51C467-91B2-3D1D-0076-65580CD80B34}"/>
              </a:ext>
            </a:extLst>
          </p:cNvPr>
          <p:cNvSpPr/>
          <p:nvPr/>
        </p:nvSpPr>
        <p:spPr>
          <a:xfrm rot="20700000">
            <a:off x="3147671" y="4490933"/>
            <a:ext cx="1008112" cy="368623"/>
          </a:xfrm>
          <a:prstGeom prst="ellipse">
            <a:avLst/>
          </a:prstGeom>
          <a:solidFill>
            <a:srgbClr val="FFC000">
              <a:alpha val="34000"/>
            </a:srgbClr>
          </a:solidFill>
          <a:ln w="25400" cap="flat" cmpd="sng" algn="ctr">
            <a:solidFill>
              <a:srgbClr val="C0504D">
                <a:lumMod val="60000"/>
                <a:lumOff val="40000"/>
              </a:srgbClr>
            </a:solidFill>
            <a:prstDash val="solid"/>
          </a:ln>
          <a:effectLst/>
        </p:spPr>
        <p:txBody>
          <a:bodyPr rtlCol="0"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3" name="円/楕円 9">
            <a:extLst>
              <a:ext uri="{FF2B5EF4-FFF2-40B4-BE49-F238E27FC236}">
                <a16:creationId xmlns:a16="http://schemas.microsoft.com/office/drawing/2014/main" id="{451A39AF-03F3-F52F-E36E-072A638F56D1}"/>
              </a:ext>
            </a:extLst>
          </p:cNvPr>
          <p:cNvSpPr/>
          <p:nvPr/>
        </p:nvSpPr>
        <p:spPr>
          <a:xfrm rot="20700000">
            <a:off x="3889853" y="3994549"/>
            <a:ext cx="1008112" cy="368623"/>
          </a:xfrm>
          <a:prstGeom prst="ellipse">
            <a:avLst/>
          </a:prstGeom>
          <a:solidFill>
            <a:srgbClr val="FFC000">
              <a:alpha val="34000"/>
            </a:srgbClr>
          </a:solidFill>
          <a:ln w="25400" cap="flat" cmpd="sng" algn="ctr">
            <a:solidFill>
              <a:srgbClr val="F79646">
                <a:lumMod val="60000"/>
                <a:lumOff val="40000"/>
              </a:srgbClr>
            </a:solidFill>
            <a:prstDash val="solid"/>
          </a:ln>
          <a:effectLst/>
        </p:spPr>
        <p:txBody>
          <a:bodyPr rtlCol="0" anchor="ctr">
            <a:normAutofit fontScale="925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4" name="円/楕円 11">
            <a:extLst>
              <a:ext uri="{FF2B5EF4-FFF2-40B4-BE49-F238E27FC236}">
                <a16:creationId xmlns:a16="http://schemas.microsoft.com/office/drawing/2014/main" id="{AB6CD929-430F-C89D-5CEF-A699CF7013A0}"/>
              </a:ext>
            </a:extLst>
          </p:cNvPr>
          <p:cNvSpPr/>
          <p:nvPr/>
        </p:nvSpPr>
        <p:spPr>
          <a:xfrm>
            <a:off x="3479917" y="3602951"/>
            <a:ext cx="144016" cy="144016"/>
          </a:xfrm>
          <a:prstGeom prst="ellipse">
            <a:avLst/>
          </a:prstGeom>
          <a:solidFill>
            <a:sysClr val="window" lastClr="FFFFFF"/>
          </a:solidFill>
          <a:ln w="25400" cap="flat" cmpd="sng" algn="ctr">
            <a:solidFill>
              <a:srgbClr val="FF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5" name="テキスト ボックス 74">
            <a:extLst>
              <a:ext uri="{FF2B5EF4-FFF2-40B4-BE49-F238E27FC236}">
                <a16:creationId xmlns:a16="http://schemas.microsoft.com/office/drawing/2014/main" id="{AF8B3C99-59D6-C621-470A-C1DE7C771940}"/>
              </a:ext>
            </a:extLst>
          </p:cNvPr>
          <p:cNvSpPr txBox="1"/>
          <p:nvPr/>
        </p:nvSpPr>
        <p:spPr>
          <a:xfrm>
            <a:off x="4743369" y="5383406"/>
            <a:ext cx="947722" cy="307777"/>
          </a:xfrm>
          <a:prstGeom prst="rect">
            <a:avLst/>
          </a:prstGeom>
          <a:noFill/>
        </p:spPr>
        <p:txBody>
          <a:bodyPr wrap="square" rtlCol="0">
            <a:normAutofit/>
          </a:bodyPr>
          <a:lstStyle/>
          <a:p>
            <a:r>
              <a:rPr lang="ja-JP" altLang="en-US" sz="1400" dirty="0">
                <a:solidFill>
                  <a:prstClr val="black"/>
                </a:solidFill>
                <a:latin typeface="Meiryo UI"/>
                <a:ea typeface="Meiryo UI"/>
              </a:rPr>
              <a:t>指標</a:t>
            </a:r>
            <a:r>
              <a:rPr lang="en-US" altLang="ja-JP" sz="1400" dirty="0">
                <a:solidFill>
                  <a:prstClr val="black"/>
                </a:solidFill>
                <a:latin typeface="Meiryo UI"/>
                <a:ea typeface="Meiryo UI"/>
              </a:rPr>
              <a:t>X</a:t>
            </a:r>
            <a:endParaRPr lang="ja-JP" altLang="en-US" sz="1400" dirty="0">
              <a:solidFill>
                <a:prstClr val="black"/>
              </a:solidFill>
              <a:latin typeface="Meiryo UI"/>
              <a:ea typeface="Meiryo UI"/>
            </a:endParaRPr>
          </a:p>
        </p:txBody>
      </p:sp>
      <p:sp>
        <p:nvSpPr>
          <p:cNvPr id="76" name="テキスト ボックス 75">
            <a:extLst>
              <a:ext uri="{FF2B5EF4-FFF2-40B4-BE49-F238E27FC236}">
                <a16:creationId xmlns:a16="http://schemas.microsoft.com/office/drawing/2014/main" id="{1D2BF06B-D409-B3E0-00EA-F4FD8941366F}"/>
              </a:ext>
            </a:extLst>
          </p:cNvPr>
          <p:cNvSpPr txBox="1"/>
          <p:nvPr/>
        </p:nvSpPr>
        <p:spPr>
          <a:xfrm>
            <a:off x="2394869" y="3232023"/>
            <a:ext cx="400110" cy="889605"/>
          </a:xfrm>
          <a:prstGeom prst="rect">
            <a:avLst/>
          </a:prstGeom>
          <a:noFill/>
        </p:spPr>
        <p:txBody>
          <a:bodyPr vert="horz" wrap="square" rtlCol="0">
            <a:normAutofit/>
          </a:bodyPr>
          <a:lstStyle/>
          <a:p>
            <a:r>
              <a:rPr lang="ja-JP" altLang="en-US" sz="1400" dirty="0">
                <a:solidFill>
                  <a:prstClr val="black"/>
                </a:solidFill>
                <a:latin typeface="Meiryo UI"/>
                <a:ea typeface="Meiryo UI"/>
              </a:rPr>
              <a:t>指標</a:t>
            </a:r>
            <a:r>
              <a:rPr lang="en-US" altLang="ja-JP" sz="1400" dirty="0">
                <a:solidFill>
                  <a:prstClr val="black"/>
                </a:solidFill>
                <a:latin typeface="Meiryo UI"/>
                <a:ea typeface="Meiryo UI"/>
              </a:rPr>
              <a:t>Y</a:t>
            </a:r>
            <a:endParaRPr lang="ja-JP" altLang="en-US" sz="1400" dirty="0">
              <a:solidFill>
                <a:prstClr val="black"/>
              </a:solidFill>
              <a:latin typeface="Meiryo UI"/>
              <a:ea typeface="Meiryo UI"/>
            </a:endParaRPr>
          </a:p>
        </p:txBody>
      </p:sp>
      <p:sp>
        <p:nvSpPr>
          <p:cNvPr id="77" name="テキスト ボックス 76">
            <a:extLst>
              <a:ext uri="{FF2B5EF4-FFF2-40B4-BE49-F238E27FC236}">
                <a16:creationId xmlns:a16="http://schemas.microsoft.com/office/drawing/2014/main" id="{9EA2BC07-B04E-9976-12E3-CACB49CB99E2}"/>
              </a:ext>
            </a:extLst>
          </p:cNvPr>
          <p:cNvSpPr txBox="1"/>
          <p:nvPr/>
        </p:nvSpPr>
        <p:spPr>
          <a:xfrm>
            <a:off x="2963341" y="3293396"/>
            <a:ext cx="1113392" cy="307777"/>
          </a:xfrm>
          <a:prstGeom prst="rect">
            <a:avLst/>
          </a:prstGeom>
          <a:noFill/>
        </p:spPr>
        <p:txBody>
          <a:bodyPr wrap="square" rtlCol="0">
            <a:normAutofit/>
          </a:bodyPr>
          <a:lstStyle/>
          <a:p>
            <a:r>
              <a:rPr lang="ja-JP" altLang="en-US" sz="1400" dirty="0">
                <a:solidFill>
                  <a:srgbClr val="FF0000"/>
                </a:solidFill>
                <a:latin typeface="Meiryo UI"/>
                <a:ea typeface="Meiryo UI"/>
              </a:rPr>
              <a:t>提案技術</a:t>
            </a:r>
          </a:p>
        </p:txBody>
      </p:sp>
      <p:sp>
        <p:nvSpPr>
          <p:cNvPr id="78" name="二等辺三角形 77">
            <a:extLst>
              <a:ext uri="{FF2B5EF4-FFF2-40B4-BE49-F238E27FC236}">
                <a16:creationId xmlns:a16="http://schemas.microsoft.com/office/drawing/2014/main" id="{EBD86471-EF00-F003-EF06-1424A8EAE8B5}"/>
              </a:ext>
            </a:extLst>
          </p:cNvPr>
          <p:cNvSpPr/>
          <p:nvPr/>
        </p:nvSpPr>
        <p:spPr>
          <a:xfrm>
            <a:off x="4488030" y="4090075"/>
            <a:ext cx="104701" cy="108012"/>
          </a:xfrm>
          <a:prstGeom prst="triangle">
            <a:avLst/>
          </a:prstGeom>
          <a:solidFill>
            <a:srgbClr val="0000FF"/>
          </a:solidFill>
          <a:ln w="25400" cap="flat" cmpd="sng" algn="ctr">
            <a:solidFill>
              <a:srgbClr val="0000FF"/>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79" name="テキスト ボックス 78">
            <a:extLst>
              <a:ext uri="{FF2B5EF4-FFF2-40B4-BE49-F238E27FC236}">
                <a16:creationId xmlns:a16="http://schemas.microsoft.com/office/drawing/2014/main" id="{4C169653-564B-A693-233F-95875A24220D}"/>
              </a:ext>
            </a:extLst>
          </p:cNvPr>
          <p:cNvSpPr txBox="1"/>
          <p:nvPr/>
        </p:nvSpPr>
        <p:spPr>
          <a:xfrm>
            <a:off x="4577705" y="3974027"/>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X</a:t>
            </a:r>
            <a:r>
              <a:rPr lang="ja-JP" altLang="en-US" sz="1400" dirty="0">
                <a:solidFill>
                  <a:prstClr val="black"/>
                </a:solidFill>
                <a:latin typeface="Meiryo UI"/>
                <a:ea typeface="Meiryo UI"/>
              </a:rPr>
              <a:t>製○○</a:t>
            </a:r>
          </a:p>
        </p:txBody>
      </p:sp>
      <p:sp>
        <p:nvSpPr>
          <p:cNvPr id="80" name="テキスト ボックス 79">
            <a:extLst>
              <a:ext uri="{FF2B5EF4-FFF2-40B4-BE49-F238E27FC236}">
                <a16:creationId xmlns:a16="http://schemas.microsoft.com/office/drawing/2014/main" id="{8FCEE819-ACC9-06E9-18C8-A92C44D34944}"/>
              </a:ext>
            </a:extLst>
          </p:cNvPr>
          <p:cNvSpPr txBox="1"/>
          <p:nvPr/>
        </p:nvSpPr>
        <p:spPr>
          <a:xfrm>
            <a:off x="3767949" y="4659771"/>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Y</a:t>
            </a:r>
            <a:r>
              <a:rPr lang="ja-JP" altLang="en-US" sz="1400" dirty="0">
                <a:solidFill>
                  <a:prstClr val="black"/>
                </a:solidFill>
                <a:latin typeface="Meiryo UI"/>
                <a:ea typeface="Meiryo UI"/>
              </a:rPr>
              <a:t>製○○</a:t>
            </a:r>
          </a:p>
        </p:txBody>
      </p:sp>
      <p:sp>
        <p:nvSpPr>
          <p:cNvPr id="81" name="ひし形 80">
            <a:extLst>
              <a:ext uri="{FF2B5EF4-FFF2-40B4-BE49-F238E27FC236}">
                <a16:creationId xmlns:a16="http://schemas.microsoft.com/office/drawing/2014/main" id="{393D3111-EAD1-86D9-A95E-BE097AA65396}"/>
              </a:ext>
            </a:extLst>
          </p:cNvPr>
          <p:cNvSpPr/>
          <p:nvPr/>
        </p:nvSpPr>
        <p:spPr>
          <a:xfrm>
            <a:off x="3787317" y="4553804"/>
            <a:ext cx="144016" cy="144016"/>
          </a:xfrm>
          <a:prstGeom prst="diamond">
            <a:avLst/>
          </a:prstGeom>
          <a:solidFill>
            <a:srgbClr val="FFC000"/>
          </a:solidFill>
          <a:ln w="25400" cap="flat" cmpd="sng" algn="ctr">
            <a:solidFill>
              <a:srgbClr val="FFC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2" name="テキスト ボックス 81">
            <a:extLst>
              <a:ext uri="{FF2B5EF4-FFF2-40B4-BE49-F238E27FC236}">
                <a16:creationId xmlns:a16="http://schemas.microsoft.com/office/drawing/2014/main" id="{B2BA8F25-1A22-180F-B2B4-1E71759ED466}"/>
              </a:ext>
            </a:extLst>
          </p:cNvPr>
          <p:cNvSpPr txBox="1"/>
          <p:nvPr/>
        </p:nvSpPr>
        <p:spPr>
          <a:xfrm>
            <a:off x="4098799" y="3681650"/>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技術</a:t>
            </a:r>
            <a:r>
              <a:rPr lang="en-US" altLang="ja-JP" sz="1400" dirty="0">
                <a:solidFill>
                  <a:prstClr val="black"/>
                </a:solidFill>
                <a:latin typeface="Meiryo UI"/>
                <a:ea typeface="Meiryo UI"/>
              </a:rPr>
              <a:t>α</a:t>
            </a:r>
            <a:endParaRPr lang="ja-JP" altLang="en-US" sz="1400" dirty="0">
              <a:solidFill>
                <a:prstClr val="black"/>
              </a:solidFill>
              <a:latin typeface="Meiryo UI"/>
              <a:ea typeface="Meiryo UI"/>
            </a:endParaRPr>
          </a:p>
        </p:txBody>
      </p:sp>
      <p:sp>
        <p:nvSpPr>
          <p:cNvPr id="83" name="テキスト ボックス 82">
            <a:extLst>
              <a:ext uri="{FF2B5EF4-FFF2-40B4-BE49-F238E27FC236}">
                <a16:creationId xmlns:a16="http://schemas.microsoft.com/office/drawing/2014/main" id="{4A87D59A-2B96-BAAC-B6FE-6F3F46F785D0}"/>
              </a:ext>
            </a:extLst>
          </p:cNvPr>
          <p:cNvSpPr txBox="1"/>
          <p:nvPr/>
        </p:nvSpPr>
        <p:spPr>
          <a:xfrm>
            <a:off x="2794980" y="4317340"/>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技術</a:t>
            </a:r>
            <a:r>
              <a:rPr lang="en-US" altLang="ja-JP" sz="1400" dirty="0">
                <a:solidFill>
                  <a:prstClr val="black"/>
                </a:solidFill>
                <a:latin typeface="Meiryo UI"/>
                <a:ea typeface="Meiryo UI"/>
              </a:rPr>
              <a:t>β</a:t>
            </a:r>
            <a:endParaRPr lang="ja-JP" altLang="en-US" sz="1400" dirty="0">
              <a:solidFill>
                <a:prstClr val="black"/>
              </a:solidFill>
              <a:latin typeface="Meiryo UI"/>
              <a:ea typeface="Meiryo UI"/>
            </a:endParaRPr>
          </a:p>
        </p:txBody>
      </p:sp>
      <p:sp>
        <p:nvSpPr>
          <p:cNvPr id="84" name="テキスト ボックス 83">
            <a:extLst>
              <a:ext uri="{FF2B5EF4-FFF2-40B4-BE49-F238E27FC236}">
                <a16:creationId xmlns:a16="http://schemas.microsoft.com/office/drawing/2014/main" id="{5442A29D-93A6-FE9E-81A9-BDEBFA6CC4B3}"/>
              </a:ext>
            </a:extLst>
          </p:cNvPr>
          <p:cNvSpPr txBox="1"/>
          <p:nvPr/>
        </p:nvSpPr>
        <p:spPr>
          <a:xfrm>
            <a:off x="3095031" y="4887882"/>
            <a:ext cx="1113392" cy="307777"/>
          </a:xfrm>
          <a:prstGeom prst="rect">
            <a:avLst/>
          </a:prstGeom>
          <a:noFill/>
        </p:spPr>
        <p:txBody>
          <a:bodyPr wrap="square" rtlCol="0">
            <a:normAutofit/>
          </a:bodyPr>
          <a:lstStyle/>
          <a:p>
            <a:r>
              <a:rPr lang="en-US" altLang="ja-JP" sz="1400" dirty="0">
                <a:solidFill>
                  <a:prstClr val="black"/>
                </a:solidFill>
                <a:latin typeface="Meiryo UI"/>
                <a:ea typeface="Meiryo UI"/>
              </a:rPr>
              <a:t>Z</a:t>
            </a:r>
            <a:r>
              <a:rPr lang="ja-JP" altLang="en-US" sz="1400" dirty="0">
                <a:solidFill>
                  <a:prstClr val="black"/>
                </a:solidFill>
                <a:latin typeface="Meiryo UI"/>
                <a:ea typeface="Meiryo UI"/>
              </a:rPr>
              <a:t>製○○</a:t>
            </a:r>
          </a:p>
        </p:txBody>
      </p:sp>
      <p:sp>
        <p:nvSpPr>
          <p:cNvPr id="85" name="円/楕円 33">
            <a:extLst>
              <a:ext uri="{FF2B5EF4-FFF2-40B4-BE49-F238E27FC236}">
                <a16:creationId xmlns:a16="http://schemas.microsoft.com/office/drawing/2014/main" id="{C0F475E3-7497-F7E7-6FB9-6AAEC5DF4C12}"/>
              </a:ext>
            </a:extLst>
          </p:cNvPr>
          <p:cNvSpPr>
            <a:spLocks noChangeAspect="1"/>
          </p:cNvSpPr>
          <p:nvPr/>
        </p:nvSpPr>
        <p:spPr>
          <a:xfrm>
            <a:off x="3507712" y="4681366"/>
            <a:ext cx="126734" cy="126734"/>
          </a:xfrm>
          <a:prstGeom prst="ellipse">
            <a:avLst/>
          </a:prstGeom>
          <a:solidFill>
            <a:srgbClr val="C00000"/>
          </a:solidFill>
          <a:ln w="25400" cap="flat" cmpd="sng" algn="ctr">
            <a:solidFill>
              <a:srgbClr val="C0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6" name="円/楕円 57">
            <a:extLst>
              <a:ext uri="{FF2B5EF4-FFF2-40B4-BE49-F238E27FC236}">
                <a16:creationId xmlns:a16="http://schemas.microsoft.com/office/drawing/2014/main" id="{6D0F671A-F0F8-8A46-E0A1-33C77102FD29}"/>
              </a:ext>
            </a:extLst>
          </p:cNvPr>
          <p:cNvSpPr>
            <a:spLocks noChangeAspect="1"/>
          </p:cNvSpPr>
          <p:nvPr/>
        </p:nvSpPr>
        <p:spPr>
          <a:xfrm>
            <a:off x="4187766" y="4172873"/>
            <a:ext cx="132495" cy="132495"/>
          </a:xfrm>
          <a:prstGeom prst="ellipse">
            <a:avLst/>
          </a:prstGeom>
          <a:solidFill>
            <a:srgbClr val="FF0000"/>
          </a:solidFill>
          <a:ln w="25400" cap="flat" cmpd="sng" algn="ctr">
            <a:solidFill>
              <a:srgbClr val="FF0000"/>
            </a:solidFill>
            <a:prstDash val="solid"/>
          </a:ln>
          <a:effectLst/>
        </p:spPr>
        <p:txBody>
          <a:bodyPr rtlCol="0" anchor="ctr">
            <a:normAutofit fontScale="2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prstClr val="white"/>
              </a:solidFill>
              <a:effectLst/>
              <a:uLnTx/>
              <a:uFillTx/>
              <a:latin typeface="Meiryo UI"/>
              <a:ea typeface="Meiryo UI"/>
              <a:cs typeface="+mn-cs"/>
            </a:endParaRPr>
          </a:p>
        </p:txBody>
      </p:sp>
      <p:sp>
        <p:nvSpPr>
          <p:cNvPr id="87" name="テキスト ボックス 86">
            <a:extLst>
              <a:ext uri="{FF2B5EF4-FFF2-40B4-BE49-F238E27FC236}">
                <a16:creationId xmlns:a16="http://schemas.microsoft.com/office/drawing/2014/main" id="{8DBE5655-A8C4-1566-6710-24A6D3C8777B}"/>
              </a:ext>
            </a:extLst>
          </p:cNvPr>
          <p:cNvSpPr txBox="1"/>
          <p:nvPr/>
        </p:nvSpPr>
        <p:spPr>
          <a:xfrm>
            <a:off x="4202957" y="4329652"/>
            <a:ext cx="1644031" cy="410731"/>
          </a:xfrm>
          <a:prstGeom prst="rect">
            <a:avLst/>
          </a:prstGeom>
          <a:noFill/>
        </p:spPr>
        <p:txBody>
          <a:bodyPr wrap="square" rtlCol="0">
            <a:noAutofit/>
          </a:bodyPr>
          <a:lstStyle/>
          <a:p>
            <a:r>
              <a:rPr lang="ja-JP" altLang="en-US" sz="1400" dirty="0">
                <a:solidFill>
                  <a:prstClr val="black"/>
                </a:solidFill>
                <a:latin typeface="Meiryo UI"/>
                <a:ea typeface="Meiryo UI"/>
              </a:rPr>
              <a:t>保有技術（現状）</a:t>
            </a:r>
          </a:p>
        </p:txBody>
      </p:sp>
      <p:sp>
        <p:nvSpPr>
          <p:cNvPr id="88" name="矢印: 右 87">
            <a:extLst>
              <a:ext uri="{FF2B5EF4-FFF2-40B4-BE49-F238E27FC236}">
                <a16:creationId xmlns:a16="http://schemas.microsoft.com/office/drawing/2014/main" id="{C6948AFE-EBB8-5759-AD73-944CC2671FFD}"/>
              </a:ext>
            </a:extLst>
          </p:cNvPr>
          <p:cNvSpPr/>
          <p:nvPr/>
        </p:nvSpPr>
        <p:spPr>
          <a:xfrm rot="13391258">
            <a:off x="3600372" y="3854099"/>
            <a:ext cx="640996" cy="177182"/>
          </a:xfrm>
          <a:prstGeom prs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Meiryo UI"/>
              <a:ea typeface="Meiryo UI"/>
              <a:cs typeface="+mn-cs"/>
            </a:endParaRPr>
          </a:p>
        </p:txBody>
      </p:sp>
      <p:sp>
        <p:nvSpPr>
          <p:cNvPr id="89" name="テキスト ボックス 88">
            <a:extLst>
              <a:ext uri="{FF2B5EF4-FFF2-40B4-BE49-F238E27FC236}">
                <a16:creationId xmlns:a16="http://schemas.microsoft.com/office/drawing/2014/main" id="{662633EA-B8B5-B0EE-272E-2794E2043530}"/>
              </a:ext>
            </a:extLst>
          </p:cNvPr>
          <p:cNvSpPr txBox="1"/>
          <p:nvPr/>
        </p:nvSpPr>
        <p:spPr>
          <a:xfrm>
            <a:off x="2111765" y="3081929"/>
            <a:ext cx="1113392" cy="307777"/>
          </a:xfrm>
          <a:prstGeom prst="rect">
            <a:avLst/>
          </a:prstGeom>
          <a:noFill/>
        </p:spPr>
        <p:txBody>
          <a:bodyPr wrap="square" rtlCol="0">
            <a:normAutofit/>
          </a:bodyPr>
          <a:lstStyle/>
          <a:p>
            <a:r>
              <a:rPr lang="ja-JP" altLang="en-US" sz="1400" dirty="0">
                <a:solidFill>
                  <a:prstClr val="black"/>
                </a:solidFill>
                <a:latin typeface="Meiryo UI"/>
                <a:ea typeface="Meiryo UI"/>
              </a:rPr>
              <a:t>例）</a:t>
            </a:r>
          </a:p>
        </p:txBody>
      </p:sp>
      <p:sp>
        <p:nvSpPr>
          <p:cNvPr id="90" name="Text Box 96">
            <a:extLst>
              <a:ext uri="{FF2B5EF4-FFF2-40B4-BE49-F238E27FC236}">
                <a16:creationId xmlns:a16="http://schemas.microsoft.com/office/drawing/2014/main" id="{CFB8D85C-68F9-C087-AC56-D50601C91237}"/>
              </a:ext>
            </a:extLst>
          </p:cNvPr>
          <p:cNvSpPr txBox="1">
            <a:spLocks noChangeArrowheads="1"/>
          </p:cNvSpPr>
          <p:nvPr/>
        </p:nvSpPr>
        <p:spPr bwMode="auto">
          <a:xfrm>
            <a:off x="11094729" y="5138658"/>
            <a:ext cx="661983"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Y</a:t>
            </a:r>
          </a:p>
        </p:txBody>
      </p:sp>
      <p:sp>
        <p:nvSpPr>
          <p:cNvPr id="91" name="Text Box 96">
            <a:extLst>
              <a:ext uri="{FF2B5EF4-FFF2-40B4-BE49-F238E27FC236}">
                <a16:creationId xmlns:a16="http://schemas.microsoft.com/office/drawing/2014/main" id="{F6A5FC9B-138C-76F5-C994-B34CC4C25899}"/>
              </a:ext>
            </a:extLst>
          </p:cNvPr>
          <p:cNvSpPr txBox="1">
            <a:spLocks noChangeArrowheads="1"/>
          </p:cNvSpPr>
          <p:nvPr/>
        </p:nvSpPr>
        <p:spPr bwMode="auto">
          <a:xfrm>
            <a:off x="8403261" y="4998527"/>
            <a:ext cx="544382" cy="161583"/>
          </a:xfrm>
          <a:prstGeom prst="rect">
            <a:avLst/>
          </a:prstGeom>
          <a:solidFill>
            <a:schemeClr val="bg1"/>
          </a:solid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X</a:t>
            </a:r>
          </a:p>
        </p:txBody>
      </p:sp>
      <p:sp>
        <p:nvSpPr>
          <p:cNvPr id="92" name="Text Box 96">
            <a:extLst>
              <a:ext uri="{FF2B5EF4-FFF2-40B4-BE49-F238E27FC236}">
                <a16:creationId xmlns:a16="http://schemas.microsoft.com/office/drawing/2014/main" id="{451FEE57-B131-F49B-CD95-B45411C686E6}"/>
              </a:ext>
            </a:extLst>
          </p:cNvPr>
          <p:cNvSpPr txBox="1">
            <a:spLocks noChangeArrowheads="1"/>
          </p:cNvSpPr>
          <p:nvPr/>
        </p:nvSpPr>
        <p:spPr bwMode="auto">
          <a:xfrm>
            <a:off x="8384555" y="4642205"/>
            <a:ext cx="544382" cy="161583"/>
          </a:xfrm>
          <a:prstGeom prst="rect">
            <a:avLst/>
          </a:prstGeom>
          <a:solidFill>
            <a:schemeClr val="bg1"/>
          </a:solidFill>
          <a:ln>
            <a:noFill/>
          </a:ln>
        </p:spPr>
        <p:txBody>
          <a:bodyPr wrap="squar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Meiryo UI" panose="020B0604030504040204" pitchFamily="50" charset="-128"/>
                <a:ea typeface="Meiryo UI" panose="020B0604030504040204" pitchFamily="50" charset="-128"/>
              </a:rPr>
              <a:t>競合</a:t>
            </a:r>
            <a:r>
              <a:rPr lang="en-US" altLang="ja-JP" sz="1050" dirty="0">
                <a:latin typeface="Meiryo UI" panose="020B0604030504040204" pitchFamily="50" charset="-128"/>
                <a:ea typeface="Meiryo UI" panose="020B0604030504040204" pitchFamily="50" charset="-128"/>
              </a:rPr>
              <a:t>Y</a:t>
            </a:r>
          </a:p>
        </p:txBody>
      </p:sp>
      <p:sp>
        <p:nvSpPr>
          <p:cNvPr id="2" name="テキスト ボックス 1">
            <a:extLst>
              <a:ext uri="{FF2B5EF4-FFF2-40B4-BE49-F238E27FC236}">
                <a16:creationId xmlns:a16="http://schemas.microsoft.com/office/drawing/2014/main" id="{7A2B5773-769B-A27E-B1FF-7AB3FC6333E3}"/>
              </a:ext>
            </a:extLst>
          </p:cNvPr>
          <p:cNvSpPr txBox="1"/>
          <p:nvPr/>
        </p:nvSpPr>
        <p:spPr>
          <a:xfrm>
            <a:off x="3366099" y="1939232"/>
            <a:ext cx="5328591"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dirty="0">
                <a:solidFill>
                  <a:srgbClr val="0000FF"/>
                </a:solidFill>
              </a:rPr>
              <a:t>・提案概要を</a:t>
            </a:r>
            <a:r>
              <a:rPr lang="en-US" altLang="ja-JP" sz="1200" dirty="0">
                <a:solidFill>
                  <a:srgbClr val="0000FF"/>
                </a:solidFill>
              </a:rPr>
              <a:t>2-3</a:t>
            </a:r>
            <a:r>
              <a:rPr lang="ja-JP" altLang="en-US" sz="1200" dirty="0">
                <a:solidFill>
                  <a:srgbClr val="0000FF"/>
                </a:solidFill>
              </a:rPr>
              <a:t>ページで作成してください（提案概要のスライドは</a:t>
            </a:r>
            <a:r>
              <a:rPr lang="en-US" altLang="ja-JP" sz="1200" dirty="0">
                <a:solidFill>
                  <a:srgbClr val="0000FF"/>
                </a:solidFill>
              </a:rPr>
              <a:t>3</a:t>
            </a:r>
            <a:r>
              <a:rPr lang="ja-JP" altLang="en-US" sz="1200" dirty="0">
                <a:solidFill>
                  <a:srgbClr val="0000FF"/>
                </a:solidFill>
              </a:rPr>
              <a:t>ページを上限に適宜追加してください）。</a:t>
            </a:r>
          </a:p>
          <a:p>
            <a:r>
              <a:rPr lang="ja-JP" altLang="en-US" sz="1200" dirty="0">
                <a:solidFill>
                  <a:srgbClr val="0000FF"/>
                </a:solidFill>
              </a:rPr>
              <a:t>・文字だけでなく図や絵を使って構いません。</a:t>
            </a:r>
          </a:p>
        </p:txBody>
      </p:sp>
    </p:spTree>
    <p:extLst>
      <p:ext uri="{BB962C8B-B14F-4D97-AF65-F5344CB8AC3E}">
        <p14:creationId xmlns:p14="http://schemas.microsoft.com/office/powerpoint/2010/main" val="18642392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10715AC0-6B9D-4148-B06D-C11A9A3E71EC}"/>
              </a:ext>
            </a:extLst>
          </p:cNvPr>
          <p:cNvSpPr>
            <a:spLocks noGrp="1"/>
          </p:cNvSpPr>
          <p:nvPr>
            <p:ph type="sldNum" sz="quarter" idx="12"/>
          </p:nvPr>
        </p:nvSpPr>
        <p:spPr/>
        <p:txBody>
          <a:bodyPr/>
          <a:lstStyle/>
          <a:p>
            <a:fld id="{8D8A5D70-00BF-43D1-9518-0183EFEF9A82}" type="slidenum">
              <a:rPr kumimoji="1" lang="ja-JP" altLang="en-US" smtClean="0"/>
              <a:pPr/>
              <a:t>39</a:t>
            </a:fld>
            <a:endParaRPr kumimoji="1" lang="ja-JP" altLang="en-US"/>
          </a:p>
        </p:txBody>
      </p:sp>
      <p:sp>
        <p:nvSpPr>
          <p:cNvPr id="7" name="Title 1">
            <a:extLst>
              <a:ext uri="{FF2B5EF4-FFF2-40B4-BE49-F238E27FC236}">
                <a16:creationId xmlns:a16="http://schemas.microsoft.com/office/drawing/2014/main" id="{8578CB4B-2F46-B72E-9BA0-2D6ED7822108}"/>
              </a:ext>
            </a:extLst>
          </p:cNvPr>
          <p:cNvSpPr txBox="1">
            <a:spLocks/>
          </p:cNvSpPr>
          <p:nvPr/>
        </p:nvSpPr>
        <p:spPr>
          <a:xfrm>
            <a:off x="148857" y="171450"/>
            <a:ext cx="616316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4-2. </a:t>
            </a:r>
            <a:r>
              <a:rPr lang="ja-JP" altLang="en-US" sz="2000" b="1" dirty="0">
                <a:solidFill>
                  <a:schemeClr val="tx1"/>
                </a:solidFill>
              </a:rPr>
              <a:t>研究開発予算　 （研究開発項目別） （つづき）</a:t>
            </a:r>
            <a:endParaRPr kumimoji="1" lang="en-US" sz="2000" b="1" dirty="0">
              <a:solidFill>
                <a:schemeClr val="tx1"/>
              </a:solidFill>
            </a:endParaRPr>
          </a:p>
        </p:txBody>
      </p:sp>
      <p:graphicFrame>
        <p:nvGraphicFramePr>
          <p:cNvPr id="62" name="表 61">
            <a:extLst>
              <a:ext uri="{FF2B5EF4-FFF2-40B4-BE49-F238E27FC236}">
                <a16:creationId xmlns:a16="http://schemas.microsoft.com/office/drawing/2014/main" id="{C3880C1C-49B7-D9B5-795D-F889124297BF}"/>
              </a:ext>
            </a:extLst>
          </p:cNvPr>
          <p:cNvGraphicFramePr>
            <a:graphicFrameLocks noGrp="1"/>
          </p:cNvGraphicFramePr>
          <p:nvPr>
            <p:extLst>
              <p:ext uri="{D42A27DB-BD31-4B8C-83A1-F6EECF244321}">
                <p14:modId xmlns:p14="http://schemas.microsoft.com/office/powerpoint/2010/main" val="1968987248"/>
              </p:ext>
            </p:extLst>
          </p:nvPr>
        </p:nvGraphicFramePr>
        <p:xfrm>
          <a:off x="732096" y="1606942"/>
          <a:ext cx="10495480" cy="5163139"/>
        </p:xfrm>
        <a:graphic>
          <a:graphicData uri="http://schemas.openxmlformats.org/drawingml/2006/table">
            <a:tbl>
              <a:tblPr>
                <a:tableStyleId>{5940675A-B579-460E-94D1-54222C63F5DA}</a:tableStyleId>
              </a:tblPr>
              <a:tblGrid>
                <a:gridCol w="1099476">
                  <a:extLst>
                    <a:ext uri="{9D8B030D-6E8A-4147-A177-3AD203B41FA5}">
                      <a16:colId xmlns:a16="http://schemas.microsoft.com/office/drawing/2014/main" val="20000"/>
                    </a:ext>
                  </a:extLst>
                </a:gridCol>
                <a:gridCol w="1972812">
                  <a:extLst>
                    <a:ext uri="{9D8B030D-6E8A-4147-A177-3AD203B41FA5}">
                      <a16:colId xmlns:a16="http://schemas.microsoft.com/office/drawing/2014/main" val="20001"/>
                    </a:ext>
                  </a:extLst>
                </a:gridCol>
                <a:gridCol w="1060456">
                  <a:extLst>
                    <a:ext uri="{9D8B030D-6E8A-4147-A177-3AD203B41FA5}">
                      <a16:colId xmlns:a16="http://schemas.microsoft.com/office/drawing/2014/main" val="20003"/>
                    </a:ext>
                  </a:extLst>
                </a:gridCol>
                <a:gridCol w="1060456">
                  <a:extLst>
                    <a:ext uri="{9D8B030D-6E8A-4147-A177-3AD203B41FA5}">
                      <a16:colId xmlns:a16="http://schemas.microsoft.com/office/drawing/2014/main" val="20004"/>
                    </a:ext>
                  </a:extLst>
                </a:gridCol>
                <a:gridCol w="1060456">
                  <a:extLst>
                    <a:ext uri="{9D8B030D-6E8A-4147-A177-3AD203B41FA5}">
                      <a16:colId xmlns:a16="http://schemas.microsoft.com/office/drawing/2014/main" val="20005"/>
                    </a:ext>
                  </a:extLst>
                </a:gridCol>
                <a:gridCol w="1060456">
                  <a:extLst>
                    <a:ext uri="{9D8B030D-6E8A-4147-A177-3AD203B41FA5}">
                      <a16:colId xmlns:a16="http://schemas.microsoft.com/office/drawing/2014/main" val="20006"/>
                    </a:ext>
                  </a:extLst>
                </a:gridCol>
                <a:gridCol w="1060456">
                  <a:extLst>
                    <a:ext uri="{9D8B030D-6E8A-4147-A177-3AD203B41FA5}">
                      <a16:colId xmlns:a16="http://schemas.microsoft.com/office/drawing/2014/main" val="20007"/>
                    </a:ext>
                  </a:extLst>
                </a:gridCol>
                <a:gridCol w="1060456">
                  <a:extLst>
                    <a:ext uri="{9D8B030D-6E8A-4147-A177-3AD203B41FA5}">
                      <a16:colId xmlns:a16="http://schemas.microsoft.com/office/drawing/2014/main" val="20009"/>
                    </a:ext>
                  </a:extLst>
                </a:gridCol>
                <a:gridCol w="1060456">
                  <a:extLst>
                    <a:ext uri="{9D8B030D-6E8A-4147-A177-3AD203B41FA5}">
                      <a16:colId xmlns:a16="http://schemas.microsoft.com/office/drawing/2014/main" val="3521640960"/>
                    </a:ext>
                  </a:extLst>
                </a:gridCol>
              </a:tblGrid>
              <a:tr h="316744">
                <a:tc gridSpan="2">
                  <a:txBody>
                    <a:bodyPr/>
                    <a:lstStyle/>
                    <a:p>
                      <a:pPr algn="ctr" fontAlgn="ctr"/>
                      <a:endParaRPr lang="en-US"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hMerge="1">
                  <a:txBody>
                    <a:bodyPr/>
                    <a:lstStyle/>
                    <a:p>
                      <a:endParaRPr kumimoji="1" lang="ja-JP" altLang="en-US"/>
                    </a:p>
                  </a:txBody>
                  <a:tcPr/>
                </a:tc>
                <a:tc>
                  <a:txBody>
                    <a:bodyPr/>
                    <a:lstStyle/>
                    <a:p>
                      <a:pPr algn="ctr" fontAlgn="ctr"/>
                      <a:r>
                        <a:rPr lang="en-US" altLang="ja-JP" sz="1200" u="none" strike="noStrike" dirty="0">
                          <a:solidFill>
                            <a:schemeClr val="tx1"/>
                          </a:solidFill>
                        </a:rPr>
                        <a:t>2025FY</a:t>
                      </a:r>
                      <a:endParaRPr lang="en-US" sz="1200" b="1"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u="none" strike="noStrike" dirty="0">
                          <a:solidFill>
                            <a:schemeClr val="tx1"/>
                          </a:solidFill>
                        </a:rPr>
                        <a:t>2026FY</a:t>
                      </a:r>
                      <a:endParaRPr lang="en-US"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2027FY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2028FY</a:t>
                      </a:r>
                      <a:endParaRPr lang="en-US" altLang="ja-JP" sz="1200" b="1"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u="none" strike="noStrike" dirty="0">
                          <a:solidFill>
                            <a:schemeClr val="tx1"/>
                          </a:solidFill>
                        </a:rPr>
                        <a:t>2029FY</a:t>
                      </a:r>
                      <a:endParaRPr lang="en-US" altLang="ja-JP" sz="1200" b="1"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ctr"/>
                      <a:r>
                        <a:rPr lang="ja-JP" altLang="en-US" sz="1200" b="0" i="0" u="none" strike="noStrike" dirty="0">
                          <a:solidFill>
                            <a:schemeClr val="tx1"/>
                          </a:solidFill>
                          <a:latin typeface="ＭＳ Ｐゴシック"/>
                        </a:rPr>
                        <a:t>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fontAlgn="ctr"/>
                      <a:r>
                        <a:rPr lang="ja-JP" altLang="en-US" sz="1200" b="0" i="0" u="none" strike="noStrike" dirty="0">
                          <a:solidFill>
                            <a:schemeClr val="tx1"/>
                          </a:solidFill>
                          <a:latin typeface="ＭＳ Ｐゴシック"/>
                        </a:rPr>
                        <a:t>項目合計</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182880">
                <a:tc gridSpan="2">
                  <a:txBody>
                    <a:bodyPr/>
                    <a:lstStyle/>
                    <a:p>
                      <a:pPr algn="l"/>
                      <a:r>
                        <a:rPr kumimoji="1" lang="ja-JP" altLang="en-US" sz="1200" b="1" kern="1200" dirty="0">
                          <a:solidFill>
                            <a:schemeClr val="tx1"/>
                          </a:solidFill>
                          <a:effectLst/>
                          <a:latin typeface="+mn-lt"/>
                          <a:ea typeface="+mn-ea"/>
                          <a:cs typeface="+mn-cs"/>
                        </a:rPr>
                        <a:t>③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180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420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1,130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8">
                  <a:txBody>
                    <a:bodyPr/>
                    <a:lstStyle/>
                    <a:p>
                      <a:pPr algn="ctr" fontAlgn="ctr"/>
                      <a:r>
                        <a:rPr lang="en-US" altLang="ja-JP" sz="1200" b="1" i="0" u="none" strike="noStrike" dirty="0">
                          <a:solidFill>
                            <a:schemeClr val="tx1"/>
                          </a:solidFill>
                          <a:latin typeface="ＭＳ Ｐゴシック"/>
                        </a:rPr>
                        <a:t>1,130</a:t>
                      </a:r>
                    </a:p>
                    <a:p>
                      <a:pPr algn="ctr" fontAlgn="ctr"/>
                      <a:r>
                        <a:rPr lang="en-US" altLang="ja-JP" sz="1200" b="1" i="0" u="none" strike="noStrike" dirty="0">
                          <a:solidFill>
                            <a:schemeClr val="tx1"/>
                          </a:solidFill>
                          <a:latin typeface="ＭＳ Ｐゴシック"/>
                        </a:rPr>
                        <a:t>(525)</a:t>
                      </a:r>
                    </a:p>
                  </a:txBody>
                  <a:tcPr marL="0" marR="0" marT="0" marB="0" anchor="ctr">
                    <a:solidFill>
                      <a:schemeClr val="bg1">
                        <a:lumMod val="85000"/>
                      </a:schemeClr>
                    </a:solidFill>
                  </a:tcPr>
                </a:tc>
                <a:extLst>
                  <a:ext uri="{0D108BD9-81ED-4DB2-BD59-A6C34878D82A}">
                    <a16:rowId xmlns:a16="http://schemas.microsoft.com/office/drawing/2014/main" val="2338615248"/>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115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190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525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451662818"/>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補助</a:t>
                      </a:r>
                      <a:r>
                        <a:rPr lang="en-US" altLang="ja-JP" sz="1200" b="0" i="0" u="none" strike="noStrike" dirty="0">
                          <a:solidFill>
                            <a:schemeClr val="tx1"/>
                          </a:solidFill>
                          <a:latin typeface="ＭＳ Ｐゴシック"/>
                        </a:rPr>
                        <a:t>[2/3]</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150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180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570629218"/>
                  </a:ext>
                </a:extLst>
              </a:tr>
              <a:tr h="182880">
                <a:tc vMerge="1">
                  <a:txBody>
                    <a:bodyPr/>
                    <a:lstStyle/>
                    <a:p>
                      <a:endParaRPr kumimoji="1" lang="ja-JP" altLang="en-US"/>
                    </a:p>
                  </a:txBody>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highlight>
                            <a:srgbClr val="FFFF00"/>
                          </a:highlight>
                          <a:latin typeface="ＭＳ Ｐゴシック"/>
                        </a:rPr>
                        <a:t>ー</a:t>
                      </a:r>
                      <a:endParaRPr lang="en-US" altLang="ja-JP" sz="1200" b="0" i="0" u="none" strike="noStrike" dirty="0">
                        <a:solidFill>
                          <a:schemeClr val="tx1"/>
                        </a:solidFill>
                        <a:highlight>
                          <a:srgbClr val="FFFF00"/>
                        </a:highlight>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767729450"/>
                  </a:ext>
                </a:extLst>
              </a:tr>
              <a:tr h="182880">
                <a:tc rowSpan="2">
                  <a:txBody>
                    <a:bodyPr/>
                    <a:lstStyle/>
                    <a:p>
                      <a:pPr algn="ctr" fontAlgn="ctr"/>
                      <a:r>
                        <a:rPr lang="ja-JP" altLang="en-US" sz="1200" b="0" i="0" u="none" strike="noStrike" dirty="0">
                          <a:solidFill>
                            <a:schemeClr val="tx1"/>
                          </a:solidFill>
                          <a:latin typeface="ＭＳ Ｐゴシック"/>
                        </a:rPr>
                        <a:t>補助</a:t>
                      </a:r>
                      <a:r>
                        <a:rPr lang="en-US" altLang="ja-JP" sz="1200" b="0" i="0" u="none" strike="noStrike" dirty="0">
                          <a:solidFill>
                            <a:schemeClr val="tx1"/>
                          </a:solidFill>
                          <a:latin typeface="ＭＳ Ｐゴシック"/>
                        </a:rPr>
                        <a:t>[1/2]</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highlight>
                            <a:srgbClr val="FFFF00"/>
                          </a:highlight>
                          <a:latin typeface="ＭＳ Ｐゴシック"/>
                        </a:rPr>
                        <a:t>30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ja-JP" altLang="en-US" sz="1200" b="0" i="0" u="none" strike="noStrike" dirty="0">
                          <a:solidFill>
                            <a:schemeClr val="tx1"/>
                          </a:solidFill>
                          <a:latin typeface="ＭＳ Ｐゴシック"/>
                        </a:rPr>
                        <a:t>ー</a:t>
                      </a:r>
                      <a:endParaRPr lang="en-US" altLang="ja-JP" sz="1200" b="0" i="0" u="none" strike="noStrike" dirty="0">
                        <a:solidFill>
                          <a:schemeClr val="tx1"/>
                        </a:solidFill>
                        <a:latin typeface="ＭＳ Ｐゴシック"/>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530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87211531"/>
                  </a:ext>
                </a:extLst>
              </a:tr>
              <a:tr h="182880">
                <a:tc vMerge="1">
                  <a:txBody>
                    <a:bodyPr/>
                    <a:lstStyle/>
                    <a:p>
                      <a:endParaRPr kumimoji="1" lang="ja-JP" altLang="en-US"/>
                    </a:p>
                  </a:txBody>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highlight>
                            <a:srgbClr val="FFFF00"/>
                          </a:highlight>
                          <a:latin typeface="ＭＳ Ｐゴシック"/>
                        </a:rPr>
                        <a:t>15</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150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ー</a:t>
                      </a:r>
                      <a:endParaRPr lang="en-US" altLang="ja-JP" sz="1200" b="0" i="0" u="none" strike="noStrike" dirty="0">
                        <a:solidFill>
                          <a:schemeClr val="tx1"/>
                        </a:solidFill>
                        <a:latin typeface="ＭＳ Ｐゴシック"/>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265</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660450496"/>
                  </a:ext>
                </a:extLst>
              </a:tr>
              <a:tr h="182880">
                <a:tc rowSpan="2">
                  <a:txBody>
                    <a:bodyPr/>
                    <a:lstStyle/>
                    <a:p>
                      <a:pPr algn="ctr" fontAlgn="ctr"/>
                      <a:r>
                        <a:rPr lang="ja-JP" altLang="en-US" sz="1200" b="0" i="0" u="none" strike="noStrike" dirty="0">
                          <a:solidFill>
                            <a:schemeClr val="tx1"/>
                          </a:solidFill>
                          <a:latin typeface="ＭＳ Ｐゴシック"/>
                        </a:rPr>
                        <a:t>補助</a:t>
                      </a:r>
                      <a:r>
                        <a:rPr lang="en-US" altLang="ja-JP" sz="1200" b="0" i="0" u="none" strike="noStrike" dirty="0">
                          <a:solidFill>
                            <a:schemeClr val="tx1"/>
                          </a:solidFill>
                          <a:latin typeface="ＭＳ Ｐゴシック"/>
                        </a:rPr>
                        <a:t>[1/3]</a:t>
                      </a: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algn="ctr" fontAlgn="ctr"/>
                      <a:r>
                        <a:rPr lang="en-US" altLang="ja-JP" sz="1200" b="0" i="0" u="none" strike="noStrike" dirty="0">
                          <a:solidFill>
                            <a:schemeClr val="tx1"/>
                          </a:solidFill>
                          <a:highlight>
                            <a:srgbClr val="FFFF00"/>
                          </a:highlight>
                          <a:latin typeface="ＭＳ Ｐゴシック"/>
                        </a:rPr>
                        <a:t>120</a:t>
                      </a:r>
                    </a:p>
                  </a:txBody>
                  <a:tcPr marL="0" marR="0" marT="0" marB="0" anchor="ct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tc>
                <a:tc>
                  <a:txBody>
                    <a:bodyPr/>
                    <a:lstStyle/>
                    <a:p>
                      <a:pPr algn="ctr" fontAlgn="ctr"/>
                      <a:r>
                        <a:rPr lang="en-US" altLang="ja-JP" sz="1200" b="0" i="0" u="none" strike="noStrike" dirty="0">
                          <a:solidFill>
                            <a:schemeClr val="tx1"/>
                          </a:solidFill>
                          <a:latin typeface="ＭＳ Ｐゴシック"/>
                        </a:rPr>
                        <a:t>420</a:t>
                      </a:r>
                    </a:p>
                  </a:txBody>
                  <a:tcPr marL="0" marR="0" marT="0" marB="0" anchor="ctr">
                    <a:solidFill>
                      <a:schemeClr val="tx2">
                        <a:lumMod val="20000"/>
                        <a:lumOff val="80000"/>
                      </a:schemeClr>
                    </a:solidFill>
                  </a:tcPr>
                </a:tc>
                <a:tc vMerge="1">
                  <a:txBody>
                    <a:bodyPr/>
                    <a:lstStyle/>
                    <a:p>
                      <a:pPr algn="ctr" fontAlgn="ctr"/>
                      <a:endParaRPr lang="en-US" altLang="ja-JP"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782365258"/>
                  </a:ext>
                </a:extLst>
              </a:tr>
              <a:tr h="182880">
                <a:tc vMerge="1">
                  <a:txBody>
                    <a:bodyPr/>
                    <a:lstStyle/>
                    <a:p>
                      <a:endParaRPr kumimoji="1" lang="ja-JP" altLang="en-US"/>
                    </a:p>
                  </a:txBody>
                  <a:tcP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highlight>
                            <a:srgbClr val="FFFF00"/>
                          </a:highlight>
                          <a:latin typeface="ＭＳ Ｐゴシック"/>
                        </a:rPr>
                        <a:t>40</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140</a:t>
                      </a:r>
                    </a:p>
                  </a:txBody>
                  <a:tcPr marL="0" marR="0" marT="0" marB="0" anchor="ctr">
                    <a:solidFill>
                      <a:schemeClr val="tx2">
                        <a:lumMod val="20000"/>
                        <a:lumOff val="80000"/>
                      </a:schemeClr>
                    </a:solidFill>
                  </a:tcPr>
                </a:tc>
                <a:tc vMerge="1">
                  <a:txBody>
                    <a:bodyPr/>
                    <a:lstStyle/>
                    <a:p>
                      <a:pPr algn="ctr" fontAlgn="ctr"/>
                      <a:endParaRPr lang="en-US" altLang="ja-JP" sz="1200" b="1"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3145141404"/>
                  </a:ext>
                </a:extLst>
              </a:tr>
              <a:tr h="182880">
                <a:tc gridSpan="2">
                  <a:txBody>
                    <a:bodyPr/>
                    <a:lstStyle/>
                    <a:p>
                      <a:pPr algn="l"/>
                      <a:r>
                        <a:rPr kumimoji="1" lang="ja-JP" altLang="en-US" sz="1200" b="1" kern="1200" dirty="0">
                          <a:solidFill>
                            <a:schemeClr val="tx1"/>
                          </a:solidFill>
                          <a:effectLst/>
                          <a:latin typeface="+mn-lt"/>
                          <a:ea typeface="+mn-ea"/>
                          <a:cs typeface="+mn-cs"/>
                        </a:rPr>
                        <a:t>④　　　　　　　　　小計（自己負担込み）</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dash"/>
                      <a:round/>
                      <a:headEnd type="none" w="med" len="med"/>
                      <a:tailEnd type="none" w="med" len="med"/>
                    </a:lnB>
                    <a:solidFill>
                      <a:schemeClr val="tx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2,160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rowSpan="6">
                  <a:txBody>
                    <a:bodyPr/>
                    <a:lstStyle/>
                    <a:p>
                      <a:pPr algn="ctr" fontAlgn="ctr"/>
                      <a:r>
                        <a:rPr lang="en-US" altLang="ja-JP" sz="1200" b="1" i="0" u="none" strike="noStrike" dirty="0">
                          <a:solidFill>
                            <a:schemeClr val="tx1"/>
                          </a:solidFill>
                          <a:latin typeface="ＭＳ Ｐゴシック"/>
                        </a:rPr>
                        <a:t>2,160</a:t>
                      </a:r>
                    </a:p>
                    <a:p>
                      <a:pPr algn="ctr" fontAlgn="ctr"/>
                      <a:r>
                        <a:rPr lang="en-US" altLang="ja-JP" sz="1200" b="1" i="0" u="none" strike="noStrike" dirty="0">
                          <a:solidFill>
                            <a:schemeClr val="tx1"/>
                          </a:solidFill>
                          <a:latin typeface="ＭＳ Ｐゴシック"/>
                        </a:rPr>
                        <a:t>(720)</a:t>
                      </a:r>
                    </a:p>
                  </a:txBody>
                  <a:tcPr marL="0" marR="0" marT="0" marB="0" anchor="ctr">
                    <a:solidFill>
                      <a:schemeClr val="bg1">
                        <a:lumMod val="85000"/>
                      </a:schemeClr>
                    </a:solidFill>
                  </a:tcPr>
                </a:tc>
                <a:extLst>
                  <a:ext uri="{0D108BD9-81ED-4DB2-BD59-A6C34878D82A}">
                    <a16:rowId xmlns:a16="http://schemas.microsoft.com/office/drawing/2014/main" val="789899227"/>
                  </a:ext>
                </a:extLst>
              </a:tr>
              <a:tr h="182880">
                <a:tc gridSpan="2">
                  <a: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mn-lt"/>
                          <a:ea typeface="+mn-ea"/>
                          <a:cs typeface="+mn-cs"/>
                        </a:rPr>
                        <a:t>小計（</a:t>
                      </a:r>
                      <a:r>
                        <a:rPr kumimoji="1" lang="en-US" altLang="ja-JP" sz="1200" b="1" kern="1200" dirty="0">
                          <a:solidFill>
                            <a:schemeClr val="tx1"/>
                          </a:solidFill>
                          <a:effectLst/>
                          <a:latin typeface="+mn-lt"/>
                          <a:ea typeface="+mn-ea"/>
                          <a:cs typeface="+mn-cs"/>
                        </a:rPr>
                        <a:t>NEDO</a:t>
                      </a:r>
                      <a:r>
                        <a:rPr kumimoji="1" lang="ja-JP" altLang="en-US" sz="1200" b="1" kern="1200" dirty="0">
                          <a:solidFill>
                            <a:schemeClr val="tx1"/>
                          </a:solidFill>
                          <a:effectLst/>
                          <a:latin typeface="+mn-lt"/>
                          <a:ea typeface="+mn-ea"/>
                          <a:cs typeface="+mn-cs"/>
                        </a:rPr>
                        <a:t>負担額）</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dash"/>
                      <a:round/>
                      <a:headEnd type="none" w="med" len="med"/>
                      <a:tailEnd type="none" w="med" len="med"/>
                    </a:lnT>
                    <a:solidFill>
                      <a:schemeClr val="tx2">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300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2619252597"/>
                  </a:ext>
                </a:extLst>
              </a:tr>
              <a:tr h="182880">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補助</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240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1,500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348641568"/>
                  </a:ext>
                </a:extLst>
              </a:tr>
              <a:tr h="18288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80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500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3970461058"/>
                  </a:ext>
                </a:extLst>
              </a:tr>
              <a:tr h="182880">
                <a:tc rowSpan="2">
                  <a:txBody>
                    <a:bodyPr/>
                    <a:lstStyle/>
                    <a:p>
                      <a:pPr algn="ctr" fontAlgn="ctr"/>
                      <a:r>
                        <a:rPr lang="ja-JP" altLang="en-US" sz="1200" b="0" i="0" u="none" strike="noStrike" dirty="0">
                          <a:solidFill>
                            <a:schemeClr val="tx1"/>
                          </a:solidFill>
                          <a:latin typeface="ＭＳ Ｐゴシック"/>
                        </a:rPr>
                        <a:t>補助</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      </a:t>
                      </a:r>
                      <a:r>
                        <a:rPr kumimoji="1" lang="ja-JP" altLang="en-US" sz="1200" b="0" kern="1200" dirty="0">
                          <a:solidFill>
                            <a:schemeClr val="tx1"/>
                          </a:solidFill>
                          <a:effectLst/>
                          <a:latin typeface="+mn-lt"/>
                          <a:ea typeface="+mn-ea"/>
                          <a:cs typeface="+mn-cs"/>
                        </a:rPr>
                        <a:t>（自己負担込み）</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300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60</a:t>
                      </a:r>
                    </a:p>
                  </a:txBody>
                  <a:tcPr marL="0" marR="0" marT="0" marB="0" anchor="ctr">
                    <a:lnB w="12700" cap="flat" cmpd="sng" algn="ctr">
                      <a:solidFill>
                        <a:schemeClr val="tx1"/>
                      </a:solidFill>
                      <a:prstDash val="dash"/>
                      <a:round/>
                      <a:headEnd type="none" w="med" len="med"/>
                      <a:tailEnd type="none" w="med" len="med"/>
                    </a:lnB>
                  </a:tcPr>
                </a:tc>
                <a:tc>
                  <a:txBody>
                    <a:bodyPr/>
                    <a:lstStyle/>
                    <a:p>
                      <a:pPr algn="ctr" fontAlgn="ctr"/>
                      <a:r>
                        <a:rPr lang="en-US" altLang="ja-JP" sz="1200" b="0" i="0" u="none" strike="noStrike" dirty="0">
                          <a:solidFill>
                            <a:schemeClr val="tx1"/>
                          </a:solidFill>
                          <a:latin typeface="ＭＳ Ｐゴシック"/>
                        </a:rPr>
                        <a:t>660</a:t>
                      </a:r>
                    </a:p>
                  </a:txBody>
                  <a:tcPr marL="0" marR="0" marT="0" marB="0" anchor="ctr">
                    <a:lnB w="12700" cap="flat" cmpd="sng" algn="ctr">
                      <a:solidFill>
                        <a:schemeClr val="tx1"/>
                      </a:solidFill>
                      <a:prstDash val="dash"/>
                      <a:round/>
                      <a:headEnd type="none" w="med" len="med"/>
                      <a:tailEnd type="none" w="med" len="med"/>
                    </a:lnB>
                    <a:solidFill>
                      <a:schemeClr val="tx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3090781343"/>
                  </a:ext>
                </a:extLst>
              </a:tr>
              <a:tr h="182880">
                <a:tc vMerge="1">
                  <a:txBody>
                    <a:bodyPr/>
                    <a:lstStyle/>
                    <a:p>
                      <a:pPr algn="ctr" fontAlgn="ct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r" fontAlgn="ctr"/>
                      <a:r>
                        <a:rPr kumimoji="1" lang="ja-JP" altLang="en-US" sz="1200" b="0" kern="1200" dirty="0">
                          <a:solidFill>
                            <a:schemeClr val="tx1"/>
                          </a:solidFill>
                          <a:effectLst/>
                          <a:latin typeface="+mn-lt"/>
                          <a:ea typeface="+mn-ea"/>
                          <a:cs typeface="+mn-cs"/>
                        </a:rPr>
                        <a:t>（</a:t>
                      </a:r>
                      <a:r>
                        <a:rPr kumimoji="1" lang="en-US" altLang="ja-JP" sz="1200" b="0" kern="1200" dirty="0">
                          <a:solidFill>
                            <a:schemeClr val="tx1"/>
                          </a:solidFill>
                          <a:effectLst/>
                          <a:latin typeface="+mn-lt"/>
                          <a:ea typeface="+mn-ea"/>
                          <a:cs typeface="+mn-cs"/>
                        </a:rPr>
                        <a:t>NEDO</a:t>
                      </a:r>
                      <a:r>
                        <a:rPr kumimoji="1" lang="ja-JP" altLang="en-US" sz="1200" b="0" kern="1200" dirty="0">
                          <a:solidFill>
                            <a:schemeClr val="tx1"/>
                          </a:solidFill>
                          <a:effectLst/>
                          <a:latin typeface="+mn-lt"/>
                          <a:ea typeface="+mn-ea"/>
                          <a:cs typeface="+mn-cs"/>
                        </a:rPr>
                        <a:t>負担額）</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100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20</a:t>
                      </a:r>
                    </a:p>
                  </a:txBody>
                  <a:tcPr marL="0" marR="0" marT="0" marB="0" anchor="ctr">
                    <a:lnT w="12700" cap="flat" cmpd="sng" algn="ctr">
                      <a:solidFill>
                        <a:schemeClr val="tx1"/>
                      </a:solidFill>
                      <a:prstDash val="dash"/>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1200" b="0" i="0" u="none" strike="noStrike" dirty="0">
                          <a:solidFill>
                            <a:schemeClr val="tx1"/>
                          </a:solidFill>
                          <a:latin typeface="ＭＳ Ｐゴシック"/>
                        </a:rPr>
                        <a:t>220</a:t>
                      </a:r>
                    </a:p>
                  </a:txBody>
                  <a:tcPr marL="0" marR="0" marT="0" marB="0" anchor="ctr">
                    <a:lnT w="12700" cap="flat" cmpd="sng" algn="ctr">
                      <a:solidFill>
                        <a:schemeClr val="tx1"/>
                      </a:solidFill>
                      <a:prstDash val="dash"/>
                      <a:round/>
                      <a:headEnd type="none" w="med" len="med"/>
                      <a:tailEnd type="none" w="med" len="med"/>
                    </a:lnT>
                    <a:solidFill>
                      <a:schemeClr val="tx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396947441"/>
                  </a:ext>
                </a:extLst>
              </a:tr>
              <a:tr h="331440">
                <a:tc gridSpan="2">
                  <a:txBody>
                    <a:bodyPr/>
                    <a:lstStyle/>
                    <a:p>
                      <a:pPr algn="l"/>
                      <a:r>
                        <a:rPr kumimoji="1" lang="ja-JP" altLang="en-US" sz="1200" b="1" kern="1200" dirty="0">
                          <a:solidFill>
                            <a:schemeClr val="tx1"/>
                          </a:solidFill>
                          <a:effectLst/>
                          <a:latin typeface="+mn-lt"/>
                          <a:ea typeface="+mn-ea"/>
                          <a:cs typeface="+mn-cs"/>
                        </a:rPr>
                        <a:t>⑤　　  　　　　　　　　　　　　　　小計</a:t>
                      </a:r>
                      <a:endParaRPr kumimoji="1" lang="ja-JP" altLang="en-US" sz="1200" b="1" dirty="0">
                        <a:latin typeface="Meiryo UI" panose="020B0604030504040204" pitchFamily="50" charset="-128"/>
                        <a:ea typeface="Meiryo UI" panose="020B0604030504040204" pitchFamily="50" charset="-128"/>
                      </a:endParaRPr>
                    </a:p>
                  </a:txBody>
                  <a:tcPr marL="0" marR="0" marT="0" marB="0" anchor="ctr">
                    <a:lnR w="12700" cap="flat" cmpd="sng" algn="ctr">
                      <a:solidFill>
                        <a:schemeClr val="tx1"/>
                      </a:solidFill>
                      <a:prstDash val="solid"/>
                      <a:round/>
                      <a:headEnd type="none" w="med" len="med"/>
                      <a:tailEnd type="none" w="med" len="med"/>
                    </a:lnR>
                    <a:solidFill>
                      <a:schemeClr val="accent2">
                        <a:lumMod val="20000"/>
                        <a:lumOff val="80000"/>
                      </a:schemeClr>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a:txBody>
                    <a:bodyPr/>
                    <a:lstStyle/>
                    <a:p>
                      <a:pPr algn="ctr" fontAlgn="ctr"/>
                      <a:r>
                        <a:rPr lang="en-US" altLang="ja-JP" sz="1200" b="1" i="0" u="none" strike="noStrike" dirty="0">
                          <a:solidFill>
                            <a:schemeClr val="tx1"/>
                          </a:solidFill>
                          <a:latin typeface="ＭＳ Ｐゴシック"/>
                        </a:rPr>
                        <a:t>20</a:t>
                      </a:r>
                    </a:p>
                  </a:txBody>
                  <a:tcPr marL="0" marR="0" marT="0" marB="0" anchor="ctr">
                    <a:lnL w="12700" cap="flat" cmpd="sng" algn="ctr">
                      <a:solidFill>
                        <a:schemeClr val="tx1"/>
                      </a:solidFill>
                      <a:prstDash val="solid"/>
                      <a:round/>
                      <a:headEnd type="none" w="med" len="med"/>
                      <a:tailEnd type="none" w="med" len="med"/>
                    </a:lnL>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2">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180</a:t>
                      </a:r>
                    </a:p>
                  </a:txBody>
                  <a:tcPr marL="0" marR="0" marT="0" marB="0" anchor="ctr">
                    <a:solidFill>
                      <a:schemeClr val="accent2">
                        <a:lumMod val="20000"/>
                        <a:lumOff val="80000"/>
                      </a:schemeClr>
                    </a:solidFill>
                  </a:tcPr>
                </a:tc>
                <a:tc rowSpan="3">
                  <a:txBody>
                    <a:bodyPr/>
                    <a:lstStyle/>
                    <a:p>
                      <a:pPr algn="ctr" fontAlgn="ctr"/>
                      <a:r>
                        <a:rPr lang="en-US" altLang="ja-JP" sz="1200" b="1" i="0" u="none" strike="noStrike" dirty="0">
                          <a:solidFill>
                            <a:schemeClr val="tx1"/>
                          </a:solidFill>
                          <a:latin typeface="ＭＳ Ｐゴシック"/>
                        </a:rPr>
                        <a:t>180</a:t>
                      </a:r>
                    </a:p>
                  </a:txBody>
                  <a:tcPr marL="0" marR="0" marT="0" marB="0" anchor="ctr">
                    <a:solidFill>
                      <a:schemeClr val="bg1">
                        <a:lumMod val="85000"/>
                      </a:schemeClr>
                    </a:solidFill>
                  </a:tcPr>
                </a:tc>
                <a:extLst>
                  <a:ext uri="{0D108BD9-81ED-4DB2-BD59-A6C34878D82A}">
                    <a16:rowId xmlns:a16="http://schemas.microsoft.com/office/drawing/2014/main" val="3977686509"/>
                  </a:ext>
                </a:extLst>
              </a:tr>
              <a:tr h="33144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chemeClr val="tx1"/>
                          </a:solidFill>
                          <a:latin typeface="ＭＳ Ｐゴシック"/>
                        </a:rPr>
                        <a:t>委託</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○○社</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algn="ctr" fontAlgn="ctr"/>
                      <a:r>
                        <a:rPr lang="en-US" altLang="ja-JP" sz="1200" b="0" i="0" u="none" strike="noStrike" dirty="0">
                          <a:solidFill>
                            <a:schemeClr val="tx1"/>
                          </a:solidFill>
                          <a:latin typeface="ＭＳ Ｐゴシック"/>
                        </a:rPr>
                        <a:t>20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30</a:t>
                      </a:r>
                    </a:p>
                  </a:txBody>
                  <a:tcPr marL="0" marR="0" marT="0" marB="0" anchor="ctr"/>
                </a:tc>
                <a:tc>
                  <a:txBody>
                    <a:bodyPr/>
                    <a:lstStyle/>
                    <a:p>
                      <a:pPr algn="ctr" fontAlgn="ctr"/>
                      <a:r>
                        <a:rPr lang="en-US" altLang="ja-JP" sz="1200" b="0" i="0" u="none" strike="noStrike" dirty="0">
                          <a:solidFill>
                            <a:schemeClr val="tx1"/>
                          </a:solidFill>
                          <a:latin typeface="ＭＳ Ｐゴシック"/>
                        </a:rPr>
                        <a:t>140</a:t>
                      </a:r>
                    </a:p>
                  </a:txBody>
                  <a:tcPr marL="0" marR="0" marT="0" marB="0" anchor="ct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744851549"/>
                  </a:ext>
                </a:extLst>
              </a:tr>
              <a:tr h="324639">
                <a:tc>
                  <a:txBody>
                    <a:bodyPr/>
                    <a:lstStyle/>
                    <a:p>
                      <a:pPr algn="ctr" fontAlgn="ctr"/>
                      <a:r>
                        <a:rPr lang="ja-JP" altLang="en-US" sz="1200" b="0" i="0" u="none" strike="noStrike" dirty="0">
                          <a:solidFill>
                            <a:schemeClr val="tx1"/>
                          </a:solidFill>
                          <a:latin typeface="ＭＳ Ｐゴシック"/>
                        </a:rPr>
                        <a:t>共同実施</a:t>
                      </a:r>
                      <a:endParaRPr lang="en-US" altLang="ja-JP" sz="1200" b="0" i="0" u="none" strike="noStrike" dirty="0">
                        <a:solidFill>
                          <a:schemeClr val="tx1"/>
                        </a:solidFill>
                        <a:latin typeface="ＭＳ Ｐゴシック"/>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l" fontAlgn="ctr"/>
                      <a:r>
                        <a:rPr lang="ja-JP" altLang="en-US" sz="1200" b="0" i="0" u="none" strike="noStrike" dirty="0">
                          <a:solidFill>
                            <a:schemeClr val="tx1"/>
                          </a:solidFill>
                          <a:latin typeface="ＭＳ Ｐゴシック"/>
                        </a:rPr>
                        <a:t>○○研</a:t>
                      </a: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ー</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endParaRP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10</a:t>
                      </a:r>
                    </a:p>
                  </a:txBody>
                  <a:tcPr marL="0" marR="0" marT="0" marB="0" anchor="ctr"/>
                </a:tc>
                <a:tc>
                  <a:txBody>
                    <a:bodyPr/>
                    <a:lstStyle/>
                    <a:p>
                      <a:pPr algn="ctr" fontAlgn="ctr"/>
                      <a:r>
                        <a:rPr lang="en-US" altLang="ja-JP" sz="1200" b="0" i="0" u="none" strike="noStrike" dirty="0">
                          <a:solidFill>
                            <a:schemeClr val="tx1"/>
                          </a:solidFill>
                          <a:latin typeface="ＭＳ Ｐゴシック"/>
                        </a:rPr>
                        <a:t>40</a:t>
                      </a:r>
                    </a:p>
                  </a:txBody>
                  <a:tcPr marL="0" marR="0" marT="0" marB="0" anchor="ctr">
                    <a:solidFill>
                      <a:schemeClr val="accent2">
                        <a:lumMod val="20000"/>
                        <a:lumOff val="80000"/>
                      </a:schemeClr>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2646587896"/>
                  </a:ext>
                </a:extLst>
              </a:tr>
              <a:tr h="324639">
                <a:tc gridSpan="2">
                  <a:txBody>
                    <a:bodyPr/>
                    <a:lstStyle/>
                    <a:p>
                      <a:pPr algn="ctr" fontAlgn="ctr"/>
                      <a:r>
                        <a:rPr lang="ja-JP" altLang="en-US" sz="1200" b="1" i="0" u="none" strike="noStrike" dirty="0">
                          <a:solidFill>
                            <a:schemeClr val="tx1"/>
                          </a:solidFill>
                          <a:latin typeface="ＭＳ Ｐゴシック"/>
                        </a:rPr>
                        <a:t>委託合計（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pPr algn="l" fontAlgn="ctr"/>
                      <a:endParaRPr lang="en-US" altLang="ja-JP" sz="1200" b="0" i="0" u="none" strike="noStrike" dirty="0">
                        <a:solidFill>
                          <a:schemeClr val="tx1"/>
                        </a:solidFill>
                        <a:latin typeface="ＭＳ Ｐゴシック"/>
                      </a:endParaRPr>
                    </a:p>
                  </a:txBody>
                  <a:tcPr marL="0" marR="0" marT="0" marB="0" anchor="ctr">
                    <a:lnL w="12700" cap="flat" cmpd="sng" algn="ctr">
                      <a:solidFill>
                        <a:schemeClr val="tx1"/>
                      </a:solidFill>
                      <a:prstDash val="solid"/>
                      <a:round/>
                      <a:headEnd type="none" w="med" len="med"/>
                      <a:tailEnd type="none" w="med" len="med"/>
                    </a:lnL>
                    <a:solidFill>
                      <a:schemeClr val="accent4">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200</a:t>
                      </a:r>
                    </a:p>
                  </a:txBody>
                  <a:tcPr marL="0" marR="0" marT="0" marB="0" anchor="ctr">
                    <a:solidFill>
                      <a:schemeClr val="bg1">
                        <a:lumMod val="85000"/>
                      </a:schemeClr>
                    </a:solidFill>
                  </a:tcPr>
                </a:tc>
                <a:extLst>
                  <a:ext uri="{0D108BD9-81ED-4DB2-BD59-A6C34878D82A}">
                    <a16:rowId xmlns:a16="http://schemas.microsoft.com/office/drawing/2014/main" val="214954433"/>
                  </a:ext>
                </a:extLst>
              </a:tr>
              <a:tr h="324639">
                <a:tc gridSpan="2">
                  <a:txBody>
                    <a:bodyPr/>
                    <a:lstStyle/>
                    <a:p>
                      <a:pPr algn="ctr" fontAlgn="ctr"/>
                      <a:r>
                        <a:rPr lang="ja-JP" altLang="en-US" sz="1200" b="1" i="0" u="none" strike="noStrike" dirty="0">
                          <a:solidFill>
                            <a:schemeClr val="tx1"/>
                          </a:solidFill>
                          <a:latin typeface="ＭＳ Ｐゴシック"/>
                        </a:rPr>
                        <a:t>補助合計（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35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700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2,315</a:t>
                      </a:r>
                    </a:p>
                  </a:txBody>
                  <a:tcPr marL="0" marR="0" marT="0" marB="0" anchor="ctr">
                    <a:solidFill>
                      <a:schemeClr val="accent4">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2,315</a:t>
                      </a:r>
                    </a:p>
                  </a:txBody>
                  <a:tcPr marL="0" marR="0" marT="0" marB="0" anchor="ctr">
                    <a:solidFill>
                      <a:schemeClr val="bg1">
                        <a:lumMod val="85000"/>
                      </a:schemeClr>
                    </a:solidFill>
                  </a:tcPr>
                </a:tc>
                <a:extLst>
                  <a:ext uri="{0D108BD9-81ED-4DB2-BD59-A6C34878D82A}">
                    <a16:rowId xmlns:a16="http://schemas.microsoft.com/office/drawing/2014/main" val="1260515399"/>
                  </a:ext>
                </a:extLst>
              </a:tr>
              <a:tr h="324639">
                <a:tc gridSpan="2">
                  <a:txBody>
                    <a:bodyPr/>
                    <a:lstStyle/>
                    <a:p>
                      <a:pPr algn="ctr" fontAlgn="ctr"/>
                      <a:r>
                        <a:rPr lang="ja-JP" altLang="en-US" sz="1200" b="1" i="0" u="none" strike="noStrike" dirty="0">
                          <a:solidFill>
                            <a:schemeClr val="tx1"/>
                          </a:solidFill>
                          <a:latin typeface="ＭＳ Ｐゴシック"/>
                        </a:rPr>
                        <a:t>提案額合計（</a:t>
                      </a:r>
                      <a:r>
                        <a:rPr lang="en-US" altLang="ja-JP" sz="1200" b="1" i="0" u="none" strike="noStrike" dirty="0">
                          <a:solidFill>
                            <a:schemeClr val="tx1"/>
                          </a:solidFill>
                          <a:latin typeface="ＭＳ Ｐゴシック"/>
                        </a:rPr>
                        <a:t>NEDO</a:t>
                      </a:r>
                      <a:r>
                        <a:rPr lang="ja-JP" altLang="en-US" sz="1200" b="1" i="0" u="none" strike="noStrike" dirty="0">
                          <a:solidFill>
                            <a:schemeClr val="tx1"/>
                          </a:solidFill>
                          <a:latin typeface="ＭＳ Ｐゴシック"/>
                        </a:rPr>
                        <a:t>負担額合計）</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75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940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740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2,515</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2,515</a:t>
                      </a:r>
                    </a:p>
                  </a:txBody>
                  <a:tcPr marL="0" marR="0" marT="0" marB="0" anchor="ctr">
                    <a:solidFill>
                      <a:schemeClr val="bg1">
                        <a:lumMod val="85000"/>
                      </a:schemeClr>
                    </a:solidFill>
                  </a:tcPr>
                </a:tc>
                <a:extLst>
                  <a:ext uri="{0D108BD9-81ED-4DB2-BD59-A6C34878D82A}">
                    <a16:rowId xmlns:a16="http://schemas.microsoft.com/office/drawing/2014/main" val="162361493"/>
                  </a:ext>
                </a:extLst>
              </a:tr>
              <a:tr h="324639">
                <a:tc gridSpan="2">
                  <a:txBody>
                    <a:bodyPr/>
                    <a:lstStyle/>
                    <a:p>
                      <a:pPr algn="ctr" fontAlgn="ctr"/>
                      <a:r>
                        <a:rPr lang="ja-JP" altLang="en-US" sz="1200" b="1" i="0" u="none" strike="noStrike" dirty="0">
                          <a:solidFill>
                            <a:schemeClr val="tx1"/>
                          </a:solidFill>
                          <a:latin typeface="ＭＳ Ｐゴシック"/>
                        </a:rPr>
                        <a:t>事業総額（自己負担額込み）</a:t>
                      </a:r>
                      <a:endParaRPr lang="en-US" altLang="ja-JP" sz="1200" b="1" i="0" u="none" strike="noStrike" dirty="0">
                        <a:solidFill>
                          <a:schemeClr val="tx1"/>
                        </a:solidFill>
                        <a:latin typeface="ＭＳ Ｐゴシック"/>
                      </a:endParaRPr>
                    </a:p>
                  </a:txBody>
                  <a:tcPr marL="0" marR="0" marT="0" marB="0" anchor="ctr">
                    <a:solidFill>
                      <a:schemeClr val="accent4">
                        <a:lumMod val="20000"/>
                        <a:lumOff val="80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ＭＳ Ｐゴシック"/>
                          <a:ea typeface="ＭＳ Ｐゴシック" panose="020B0600070205080204" pitchFamily="50" charset="-128"/>
                          <a:cs typeface="+mn-cs"/>
                        </a:rPr>
                        <a:t>110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480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2,140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1,940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1,220</a:t>
                      </a:r>
                    </a:p>
                  </a:txBody>
                  <a:tcPr marL="0" marR="0" marT="0" marB="0" anchor="ctr">
                    <a:solidFill>
                      <a:schemeClr val="accent4">
                        <a:lumMod val="20000"/>
                        <a:lumOff val="80000"/>
                      </a:schemeClr>
                    </a:solidFill>
                  </a:tcPr>
                </a:tc>
                <a:tc>
                  <a:txBody>
                    <a:bodyPr/>
                    <a:lstStyle/>
                    <a:p>
                      <a:pPr algn="ctr" fontAlgn="ctr"/>
                      <a:r>
                        <a:rPr lang="en-US" altLang="ja-JP" sz="1200" b="1" i="0" u="none" strike="noStrike" dirty="0">
                          <a:solidFill>
                            <a:schemeClr val="tx1"/>
                          </a:solidFill>
                          <a:latin typeface="ＭＳ Ｐゴシック"/>
                        </a:rPr>
                        <a:t>5,890</a:t>
                      </a:r>
                    </a:p>
                  </a:txBody>
                  <a:tcPr marL="0" marR="0" marT="0" marB="0" anchor="ctr">
                    <a:solidFill>
                      <a:schemeClr val="accent4">
                        <a:lumMod val="20000"/>
                        <a:lumOff val="80000"/>
                      </a:schemeClr>
                    </a:solidFill>
                  </a:tcPr>
                </a:tc>
                <a:tc>
                  <a:txBody>
                    <a:bodyPr/>
                    <a:lstStyle/>
                    <a:p>
                      <a:pPr marL="0" marR="0" lvl="0" indent="0" algn="ctr" defTabSz="914377" rtl="0" eaLnBrk="1" fontAlgn="ctr" latinLnBrk="0" hangingPunct="1">
                        <a:lnSpc>
                          <a:spcPct val="100000"/>
                        </a:lnSpc>
                        <a:spcBef>
                          <a:spcPts val="0"/>
                        </a:spcBef>
                        <a:spcAft>
                          <a:spcPts val="0"/>
                        </a:spcAft>
                        <a:buClrTx/>
                        <a:buSzTx/>
                        <a:buFontTx/>
                        <a:buNone/>
                        <a:tabLst/>
                        <a:defRPr/>
                      </a:pPr>
                      <a:r>
                        <a:rPr lang="en-US" altLang="ja-JP" sz="1200" b="1" i="0" u="none" strike="noStrike" dirty="0">
                          <a:solidFill>
                            <a:schemeClr val="tx1"/>
                          </a:solidFill>
                          <a:latin typeface="ＭＳ Ｐゴシック"/>
                        </a:rPr>
                        <a:t>5,890</a:t>
                      </a:r>
                    </a:p>
                  </a:txBody>
                  <a:tcPr marL="0" marR="0" marT="0" marB="0" anchor="ctr">
                    <a:solidFill>
                      <a:schemeClr val="bg1">
                        <a:lumMod val="85000"/>
                      </a:schemeClr>
                    </a:solidFill>
                  </a:tcPr>
                </a:tc>
                <a:extLst>
                  <a:ext uri="{0D108BD9-81ED-4DB2-BD59-A6C34878D82A}">
                    <a16:rowId xmlns:a16="http://schemas.microsoft.com/office/drawing/2014/main" val="3736308539"/>
                  </a:ext>
                </a:extLst>
              </a:tr>
            </a:tbl>
          </a:graphicData>
        </a:graphic>
      </p:graphicFrame>
      <p:sp>
        <p:nvSpPr>
          <p:cNvPr id="63" name="正方形/長方形 62">
            <a:extLst>
              <a:ext uri="{FF2B5EF4-FFF2-40B4-BE49-F238E27FC236}">
                <a16:creationId xmlns:a16="http://schemas.microsoft.com/office/drawing/2014/main" id="{17DB4F58-325A-8E29-C41C-29BE533B06DB}"/>
              </a:ext>
            </a:extLst>
          </p:cNvPr>
          <p:cNvSpPr/>
          <p:nvPr/>
        </p:nvSpPr>
        <p:spPr>
          <a:xfrm>
            <a:off x="10344471" y="1351801"/>
            <a:ext cx="1296145" cy="276999"/>
          </a:xfrm>
          <a:prstGeom prst="rect">
            <a:avLst/>
          </a:prstGeom>
        </p:spPr>
        <p:txBody>
          <a:bodyPr wrap="square">
            <a:spAutoFit/>
          </a:bodyPr>
          <a:lstStyle/>
          <a:p>
            <a:pPr marL="87313" indent="-87313"/>
            <a:r>
              <a:rPr lang="en-US" altLang="ja-JP" sz="1200" dirty="0"/>
              <a:t>[</a:t>
            </a:r>
            <a:r>
              <a:rPr lang="ja-JP" altLang="en-US" sz="1200" dirty="0"/>
              <a:t>単位：百万円</a:t>
            </a:r>
            <a:r>
              <a:rPr lang="en-US" altLang="ja-JP" sz="1200" dirty="0"/>
              <a:t>]</a:t>
            </a:r>
          </a:p>
        </p:txBody>
      </p:sp>
      <p:sp>
        <p:nvSpPr>
          <p:cNvPr id="2" name="正方形/長方形 1">
            <a:extLst>
              <a:ext uri="{FF2B5EF4-FFF2-40B4-BE49-F238E27FC236}">
                <a16:creationId xmlns:a16="http://schemas.microsoft.com/office/drawing/2014/main" id="{9F21FD78-8D7B-6127-0F4F-57958832D752}"/>
              </a:ext>
            </a:extLst>
          </p:cNvPr>
          <p:cNvSpPr/>
          <p:nvPr/>
        </p:nvSpPr>
        <p:spPr>
          <a:xfrm>
            <a:off x="6066480" y="163864"/>
            <a:ext cx="5976663" cy="1446550"/>
          </a:xfrm>
          <a:prstGeom prst="rect">
            <a:avLst/>
          </a:prstGeom>
        </p:spPr>
        <p:txBody>
          <a:bodyPr wrap="square">
            <a:spAutoFit/>
          </a:bodyPr>
          <a:lstStyle/>
          <a:p>
            <a:pPr marL="87313" indent="-87313"/>
            <a:r>
              <a:rPr lang="ja-JP" altLang="en-US" sz="1100" i="1" dirty="0">
                <a:solidFill>
                  <a:srgbClr val="0000FF"/>
                </a:solidFill>
              </a:rPr>
              <a:t>・研究開発項目ごとの各年度予算を整理してください。</a:t>
            </a:r>
            <a:endParaRPr lang="en-US" altLang="ja-JP" sz="1100" i="1" dirty="0">
              <a:solidFill>
                <a:srgbClr val="0000FF"/>
              </a:solidFill>
            </a:endParaRPr>
          </a:p>
          <a:p>
            <a:pPr marL="87313" indent="-87313"/>
            <a:r>
              <a:rPr lang="ja-JP" altLang="en-US" sz="1100" i="1" dirty="0">
                <a:solidFill>
                  <a:srgbClr val="0000FF"/>
                </a:solidFill>
              </a:rPr>
              <a:t>・赤色：委託事業、合計金額を記入。</a:t>
            </a:r>
            <a:endParaRPr lang="en-US" altLang="ja-JP" sz="1100" i="1" dirty="0">
              <a:solidFill>
                <a:srgbClr val="0000FF"/>
              </a:solidFill>
            </a:endParaRPr>
          </a:p>
          <a:p>
            <a:pPr marL="87313" indent="-87313"/>
            <a:r>
              <a:rPr lang="ja-JP" altLang="en-US" sz="1100" i="1" dirty="0">
                <a:solidFill>
                  <a:srgbClr val="0000FF"/>
                </a:solidFill>
              </a:rPr>
              <a:t>　　　　下の列に委託先機関の自主分金額、再委託先</a:t>
            </a:r>
            <a:r>
              <a:rPr lang="en-US" altLang="ja-JP" sz="1100" i="1" dirty="0">
                <a:solidFill>
                  <a:srgbClr val="0000FF"/>
                </a:solidFill>
              </a:rPr>
              <a:t>/</a:t>
            </a:r>
            <a:r>
              <a:rPr lang="ja-JP" altLang="en-US" sz="1100" i="1" dirty="0">
                <a:solidFill>
                  <a:srgbClr val="0000FF"/>
                </a:solidFill>
              </a:rPr>
              <a:t>共同実施先の金額を列記。</a:t>
            </a:r>
            <a:endParaRPr lang="en-US" altLang="ja-JP" sz="1100" i="1" dirty="0">
              <a:solidFill>
                <a:srgbClr val="0000FF"/>
              </a:solidFill>
            </a:endParaRPr>
          </a:p>
          <a:p>
            <a:pPr marL="87313" indent="-87313"/>
            <a:r>
              <a:rPr lang="ja-JP" altLang="en-US" sz="1100" i="1" dirty="0">
                <a:solidFill>
                  <a:srgbClr val="0000FF"/>
                </a:solidFill>
              </a:rPr>
              <a:t>　　　　 消費税・間接経費込み額です。</a:t>
            </a:r>
            <a:endParaRPr lang="en-US" altLang="ja-JP" sz="1100" i="1" dirty="0">
              <a:solidFill>
                <a:srgbClr val="0000FF"/>
              </a:solidFill>
            </a:endParaRPr>
          </a:p>
          <a:p>
            <a:pPr marL="87313" indent="-87313"/>
            <a:r>
              <a:rPr lang="ja-JP" altLang="en-US" sz="1100" i="1" dirty="0">
                <a:solidFill>
                  <a:srgbClr val="0000FF"/>
                </a:solidFill>
              </a:rPr>
              <a:t>・青色：補助事業、上段に自己負担込み総額、下段に</a:t>
            </a:r>
            <a:r>
              <a:rPr lang="en-US" altLang="ja-JP" sz="1100" i="1" dirty="0">
                <a:solidFill>
                  <a:srgbClr val="0000FF"/>
                </a:solidFill>
              </a:rPr>
              <a:t>NEDO</a:t>
            </a:r>
            <a:r>
              <a:rPr lang="ja-JP" altLang="en-US" sz="1100" i="1" dirty="0">
                <a:solidFill>
                  <a:srgbClr val="0000FF"/>
                </a:solidFill>
              </a:rPr>
              <a:t>負担額を記入。</a:t>
            </a:r>
            <a:endParaRPr lang="en-US" altLang="ja-JP" sz="1100" i="1" dirty="0">
              <a:solidFill>
                <a:srgbClr val="0000FF"/>
              </a:solidFill>
            </a:endParaRPr>
          </a:p>
          <a:p>
            <a:pPr marL="87313" indent="-87313"/>
            <a:r>
              <a:rPr lang="ja-JP" altLang="en-US" sz="1100" i="1" dirty="0">
                <a:solidFill>
                  <a:srgbClr val="0000FF"/>
                </a:solidFill>
              </a:rPr>
              <a:t>　　　　下の列に補助先機関の自主分金額、委託先</a:t>
            </a:r>
            <a:r>
              <a:rPr lang="en-US" altLang="ja-JP" sz="1100" i="1" dirty="0">
                <a:solidFill>
                  <a:srgbClr val="0000FF"/>
                </a:solidFill>
              </a:rPr>
              <a:t>/</a:t>
            </a:r>
            <a:r>
              <a:rPr lang="ja-JP" altLang="en-US" sz="1100" i="1" dirty="0">
                <a:solidFill>
                  <a:srgbClr val="0000FF"/>
                </a:solidFill>
              </a:rPr>
              <a:t>共同研究先の金額を列記。</a:t>
            </a:r>
            <a:endParaRPr lang="en-US" altLang="ja-JP" sz="1100" i="1" dirty="0">
              <a:solidFill>
                <a:srgbClr val="0000FF"/>
              </a:solidFill>
            </a:endParaRPr>
          </a:p>
          <a:p>
            <a:pPr marL="87313" indent="-87313"/>
            <a:r>
              <a:rPr lang="ja-JP" altLang="en-US" sz="1100" i="1" dirty="0">
                <a:solidFill>
                  <a:srgbClr val="0000FF"/>
                </a:solidFill>
              </a:rPr>
              <a:t>　　　　間接経費は補助費用対象として計上できる機関のみ込み額。</a:t>
            </a:r>
            <a:endParaRPr lang="en-US" altLang="ja-JP" sz="1100" i="1" dirty="0">
              <a:solidFill>
                <a:srgbClr val="0000FF"/>
              </a:solidFill>
            </a:endParaRPr>
          </a:p>
          <a:p>
            <a:pPr marL="87313" indent="-87313"/>
            <a:r>
              <a:rPr lang="ja-JP" altLang="en-US" sz="1100" i="1" dirty="0">
                <a:solidFill>
                  <a:srgbClr val="0000FF"/>
                </a:solidFill>
              </a:rPr>
              <a:t>　　　　 消費税抜き額（計上不可としているため）</a:t>
            </a:r>
            <a:endParaRPr lang="en-US" altLang="ja-JP" sz="1100" i="1" dirty="0">
              <a:solidFill>
                <a:srgbClr val="0000FF"/>
              </a:solidFill>
            </a:endParaRPr>
          </a:p>
        </p:txBody>
      </p:sp>
    </p:spTree>
    <p:extLst>
      <p:ext uri="{BB962C8B-B14F-4D97-AF65-F5344CB8AC3E}">
        <p14:creationId xmlns:p14="http://schemas.microsoft.com/office/powerpoint/2010/main" val="2851819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20CA2-57AC-71D4-B75E-A03E416B390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7ED7EAE-8A20-1AEE-CF50-CE9615C01C63}"/>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G</a:t>
            </a:r>
            <a:r>
              <a:rPr lang="ja-JP" altLang="en-US" sz="2800" dirty="0">
                <a:latin typeface="Arial" panose="020B0604020202020204" pitchFamily="34" charset="0"/>
              </a:rPr>
              <a:t>．公開可能な情報について</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8EE21AE6-1780-802A-2A1F-104D52FE046C}"/>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40</a:t>
            </a:fld>
            <a:endParaRPr kumimoji="1" lang="ja-JP" altLang="en-US" dirty="0"/>
          </a:p>
        </p:txBody>
      </p:sp>
      <p:sp>
        <p:nvSpPr>
          <p:cNvPr id="3" name="テキスト ボックス 2">
            <a:extLst>
              <a:ext uri="{FF2B5EF4-FFF2-40B4-BE49-F238E27FC236}">
                <a16:creationId xmlns:a16="http://schemas.microsoft.com/office/drawing/2014/main" id="{033183D7-697B-9DF2-845A-B8DE8A75837B}"/>
              </a:ext>
            </a:extLst>
          </p:cNvPr>
          <p:cNvSpPr txBox="1"/>
          <p:nvPr/>
        </p:nvSpPr>
        <p:spPr>
          <a:xfrm>
            <a:off x="2541181" y="3942762"/>
            <a:ext cx="7109639" cy="2492990"/>
          </a:xfrm>
          <a:prstGeom prst="rect">
            <a:avLst/>
          </a:prstGeom>
          <a:noFill/>
        </p:spPr>
        <p:txBody>
          <a:bodyPr wrap="none" rtlCol="0">
            <a:spAutoFit/>
          </a:bodyPr>
          <a:lstStyle/>
          <a:p>
            <a:pPr>
              <a:spcBef>
                <a:spcPts val="1200"/>
              </a:spcBef>
            </a:pPr>
            <a:r>
              <a:rPr lang="ja-JP" altLang="en-US" dirty="0"/>
              <a:t>・</a:t>
            </a:r>
            <a:r>
              <a:rPr kumimoji="1" lang="ja-JP" altLang="en-US" dirty="0"/>
              <a:t>本ページ以降はヒアリング審査では使用いたしません。</a:t>
            </a:r>
            <a:endParaRPr kumimoji="1" lang="en-US" altLang="ja-JP" dirty="0"/>
          </a:p>
          <a:p>
            <a:pPr>
              <a:spcBef>
                <a:spcPts val="1200"/>
              </a:spcBef>
            </a:pPr>
            <a:r>
              <a:rPr lang="ja-JP" altLang="en-US" dirty="0"/>
              <a:t>・採択先として決定された場合、経済産業省および</a:t>
            </a:r>
            <a:r>
              <a:rPr lang="en-US" altLang="ja-JP" dirty="0"/>
              <a:t>NEDO</a:t>
            </a:r>
            <a:r>
              <a:rPr lang="ja-JP" altLang="en-US" dirty="0"/>
              <a:t>において</a:t>
            </a:r>
            <a:br>
              <a:rPr lang="en-US" altLang="ja-JP" dirty="0"/>
            </a:br>
            <a:r>
              <a:rPr lang="ja-JP" altLang="en-US" dirty="0"/>
              <a:t>　採択先および提案の概要を公開することがございます。</a:t>
            </a:r>
            <a:endParaRPr lang="en-US" altLang="ja-JP" dirty="0"/>
          </a:p>
          <a:p>
            <a:pPr>
              <a:spcBef>
                <a:spcPts val="1200"/>
              </a:spcBef>
            </a:pPr>
            <a:r>
              <a:rPr lang="ja-JP" altLang="en-US" dirty="0"/>
              <a:t>・</a:t>
            </a:r>
            <a:r>
              <a:rPr kumimoji="1" lang="ja-JP" altLang="en-US" dirty="0"/>
              <a:t>次のスライドに記載いただいた情報を基に公開いたしますので</a:t>
            </a:r>
            <a:br>
              <a:rPr lang="en-US" altLang="ja-JP" dirty="0"/>
            </a:br>
            <a:r>
              <a:rPr lang="ja-JP" altLang="en-US" dirty="0"/>
              <a:t>　記載例を参考に公開可能な情報のみを記載してください。</a:t>
            </a:r>
            <a:endParaRPr lang="en-US" altLang="ja-JP" dirty="0"/>
          </a:p>
          <a:p>
            <a:pPr>
              <a:spcBef>
                <a:spcPts val="1200"/>
              </a:spcBef>
            </a:pPr>
            <a:r>
              <a:rPr kumimoji="1" lang="ja-JP" altLang="en-US" dirty="0"/>
              <a:t>・提案名・事業者名（再委託先等を含む）については採択先として</a:t>
            </a:r>
            <a:br>
              <a:rPr kumimoji="1" lang="en-US" altLang="ja-JP" dirty="0"/>
            </a:br>
            <a:r>
              <a:rPr kumimoji="1" lang="ja-JP" altLang="en-US" dirty="0"/>
              <a:t>　公開されます</a:t>
            </a:r>
            <a:endParaRPr kumimoji="1" lang="en-US" altLang="ja-JP" dirty="0"/>
          </a:p>
        </p:txBody>
      </p:sp>
    </p:spTree>
    <p:extLst>
      <p:ext uri="{BB962C8B-B14F-4D97-AF65-F5344CB8AC3E}">
        <p14:creationId xmlns:p14="http://schemas.microsoft.com/office/powerpoint/2010/main" val="1401942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BC731-A23E-4CA3-3F46-D4E79045F4B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08380696-6D47-5E0E-AB85-8B42B792B7AA}"/>
              </a:ext>
            </a:extLst>
          </p:cNvPr>
          <p:cNvSpPr txBox="1">
            <a:spLocks/>
          </p:cNvSpPr>
          <p:nvPr/>
        </p:nvSpPr>
        <p:spPr>
          <a:xfrm>
            <a:off x="148857" y="171450"/>
            <a:ext cx="3642887"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b="1" dirty="0">
                <a:solidFill>
                  <a:schemeClr val="tx1"/>
                </a:solidFill>
              </a:rPr>
              <a:t>公開可能な情報について</a:t>
            </a:r>
            <a:endParaRPr kumimoji="1" lang="en-US" sz="2000" b="1" dirty="0">
              <a:solidFill>
                <a:schemeClr val="tx1"/>
              </a:solidFill>
            </a:endParaRPr>
          </a:p>
        </p:txBody>
      </p:sp>
      <p:sp>
        <p:nvSpPr>
          <p:cNvPr id="6" name="正方形/長方形 5">
            <a:extLst>
              <a:ext uri="{FF2B5EF4-FFF2-40B4-BE49-F238E27FC236}">
                <a16:creationId xmlns:a16="http://schemas.microsoft.com/office/drawing/2014/main" id="{8FBC159E-7AD5-2313-0F27-474F39279364}"/>
              </a:ext>
            </a:extLst>
          </p:cNvPr>
          <p:cNvSpPr/>
          <p:nvPr/>
        </p:nvSpPr>
        <p:spPr bwMode="auto">
          <a:xfrm>
            <a:off x="3309232" y="1926144"/>
            <a:ext cx="1948716" cy="911486"/>
          </a:xfrm>
          <a:prstGeom prst="rect">
            <a:avLst/>
          </a:prstGeom>
          <a:solidFill>
            <a:srgbClr val="C6D9F1"/>
          </a:solidFill>
          <a:ln w="9525">
            <a:no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微生物・細胞</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設計プラットフォーム</a:t>
            </a:r>
          </a:p>
        </p:txBody>
      </p:sp>
      <p:sp>
        <p:nvSpPr>
          <p:cNvPr id="8" name="正方形/長方形 7">
            <a:extLst>
              <a:ext uri="{FF2B5EF4-FFF2-40B4-BE49-F238E27FC236}">
                <a16:creationId xmlns:a16="http://schemas.microsoft.com/office/drawing/2014/main" id="{F3761A63-C90B-6BD1-451F-BC2CD85D8E28}"/>
              </a:ext>
            </a:extLst>
          </p:cNvPr>
          <p:cNvSpPr/>
          <p:nvPr/>
        </p:nvSpPr>
        <p:spPr bwMode="auto">
          <a:xfrm>
            <a:off x="3309232" y="4453784"/>
            <a:ext cx="1948717" cy="1999552"/>
          </a:xfrm>
          <a:prstGeom prst="rect">
            <a:avLst/>
          </a:prstGeom>
          <a:solidFill>
            <a:srgbClr val="C6D9F1"/>
          </a:solidFill>
          <a:ln w="9525">
            <a:noFill/>
            <a:miter lim="800000"/>
            <a:headEnd/>
            <a:tailEnd/>
          </a:ln>
          <a:effectLst/>
        </p:spPr>
        <p:txBody>
          <a:bodyPr wrap="square" rtlCol="0" anchor="ctr">
            <a:norm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最終製品関連産業</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defTabSz="914362">
              <a:defRPr/>
            </a:pP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defTabSz="914362">
              <a:defRPr/>
            </a:pP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最終製品</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A1D2A5D6-4E07-D201-E57F-1638A85501BF}"/>
              </a:ext>
            </a:extLst>
          </p:cNvPr>
          <p:cNvSpPr/>
          <p:nvPr/>
        </p:nvSpPr>
        <p:spPr bwMode="auto">
          <a:xfrm>
            <a:off x="3309232" y="2990958"/>
            <a:ext cx="1948718" cy="1309501"/>
          </a:xfrm>
          <a:prstGeom prst="rect">
            <a:avLst/>
          </a:prstGeom>
          <a:solidFill>
            <a:srgbClr val="C6D9F1"/>
          </a:solidFill>
          <a:ln w="9525">
            <a:no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a:solidFill>
                  <a:prstClr val="black"/>
                </a:solidFill>
                <a:latin typeface="Meiryo UI" panose="020B0604030504040204" pitchFamily="50" charset="-128"/>
                <a:ea typeface="Meiryo UI" panose="020B0604030504040204" pitchFamily="50" charset="-128"/>
                <a:cs typeface="Meiryo UI" panose="020B0604030504040204" pitchFamily="50" charset="-128"/>
              </a:rPr>
              <a:t>大量培養・発酵生産</a:t>
            </a:r>
          </a:p>
        </p:txBody>
      </p:sp>
      <p:sp>
        <p:nvSpPr>
          <p:cNvPr id="14" name="正方形/長方形 13">
            <a:extLst>
              <a:ext uri="{FF2B5EF4-FFF2-40B4-BE49-F238E27FC236}">
                <a16:creationId xmlns:a16="http://schemas.microsoft.com/office/drawing/2014/main" id="{8B27D92F-2E05-4D1E-AE0F-6EF873487BA6}"/>
              </a:ext>
            </a:extLst>
          </p:cNvPr>
          <p:cNvSpPr/>
          <p:nvPr/>
        </p:nvSpPr>
        <p:spPr bwMode="auto">
          <a:xfrm>
            <a:off x="3309232" y="1016033"/>
            <a:ext cx="1948717" cy="756783"/>
          </a:xfrm>
          <a:prstGeom prst="rect">
            <a:avLst/>
          </a:prstGeom>
          <a:solidFill>
            <a:srgbClr val="C6D9F1"/>
          </a:solidFill>
          <a:ln w="9525">
            <a:no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b="1">
                <a:solidFill>
                  <a:prstClr val="black"/>
                </a:solidFill>
                <a:latin typeface="Meiryo UI" panose="020B0604030504040204" pitchFamily="50" charset="-128"/>
                <a:ea typeface="Meiryo UI" panose="020B0604030504040204" pitchFamily="50" charset="-128"/>
                <a:cs typeface="Meiryo UI" panose="020B0604030504040204" pitchFamily="50" charset="-128"/>
              </a:rPr>
              <a:t>未利用資源</a:t>
            </a:r>
          </a:p>
        </p:txBody>
      </p:sp>
      <p:sp>
        <p:nvSpPr>
          <p:cNvPr id="37" name="四角形: 角を丸くする 36">
            <a:extLst>
              <a:ext uri="{FF2B5EF4-FFF2-40B4-BE49-F238E27FC236}">
                <a16:creationId xmlns:a16="http://schemas.microsoft.com/office/drawing/2014/main" id="{46ED135B-3FCB-19E6-242A-982A01BB171F}"/>
              </a:ext>
            </a:extLst>
          </p:cNvPr>
          <p:cNvSpPr/>
          <p:nvPr/>
        </p:nvSpPr>
        <p:spPr bwMode="auto">
          <a:xfrm>
            <a:off x="5387532" y="961388"/>
            <a:ext cx="3372764" cy="5546590"/>
          </a:xfrm>
          <a:prstGeom prst="roundRect">
            <a:avLst>
              <a:gd name="adj" fmla="val 5593"/>
            </a:avLst>
          </a:prstGeom>
          <a:noFill/>
          <a:ln w="9525">
            <a:solidFill>
              <a:srgbClr val="B2B2B2"/>
            </a:solidFill>
            <a:miter lim="800000"/>
            <a:headEnd/>
            <a:tailEnd/>
          </a:ln>
          <a:effectLst/>
        </p:spPr>
        <p:txBody>
          <a:bodyPr wrap="none"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endParaRPr kumimoji="0" lang="ja-JP" altLang="en-US">
              <a:latin typeface="Meiryo UI" panose="020B0604030504040204" pitchFamily="50" charset="-128"/>
              <a:ea typeface="Meiryo UI" panose="020B0604030504040204" pitchFamily="50" charset="-128"/>
            </a:endParaRPr>
          </a:p>
        </p:txBody>
      </p:sp>
      <p:sp>
        <p:nvSpPr>
          <p:cNvPr id="43" name="テキスト ボックス 36">
            <a:extLst>
              <a:ext uri="{FF2B5EF4-FFF2-40B4-BE49-F238E27FC236}">
                <a16:creationId xmlns:a16="http://schemas.microsoft.com/office/drawing/2014/main" id="{B098BEAE-C32C-57C5-0841-555C4E165A76}"/>
              </a:ext>
            </a:extLst>
          </p:cNvPr>
          <p:cNvSpPr txBox="1"/>
          <p:nvPr/>
        </p:nvSpPr>
        <p:spPr>
          <a:xfrm>
            <a:off x="6373167" y="764704"/>
            <a:ext cx="1401494"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1400" dirty="0">
                <a:latin typeface="Meiryo UI" panose="020B0604030504040204" pitchFamily="50" charset="-128"/>
                <a:ea typeface="Meiryo UI" panose="020B0604030504040204" pitchFamily="50" charset="-128"/>
                <a:cs typeface="Meiryo UI" panose="020B0604030504040204" pitchFamily="50" charset="-128"/>
              </a:rPr>
              <a:t>代表提案者名</a:t>
            </a:r>
          </a:p>
        </p:txBody>
      </p:sp>
      <p:grpSp>
        <p:nvGrpSpPr>
          <p:cNvPr id="77" name="グループ化 76">
            <a:extLst>
              <a:ext uri="{FF2B5EF4-FFF2-40B4-BE49-F238E27FC236}">
                <a16:creationId xmlns:a16="http://schemas.microsoft.com/office/drawing/2014/main" id="{B8EEABA9-402C-23B2-31F9-69C51110DF2F}"/>
              </a:ext>
            </a:extLst>
          </p:cNvPr>
          <p:cNvGrpSpPr/>
          <p:nvPr/>
        </p:nvGrpSpPr>
        <p:grpSpPr>
          <a:xfrm>
            <a:off x="3143672" y="1849480"/>
            <a:ext cx="5832648" cy="2527643"/>
            <a:chOff x="788952" y="1849480"/>
            <a:chExt cx="4177215" cy="2527643"/>
          </a:xfrm>
        </p:grpSpPr>
        <p:cxnSp>
          <p:nvCxnSpPr>
            <p:cNvPr id="11" name="直線コネクタ 10">
              <a:extLst>
                <a:ext uri="{FF2B5EF4-FFF2-40B4-BE49-F238E27FC236}">
                  <a16:creationId xmlns:a16="http://schemas.microsoft.com/office/drawing/2014/main" id="{DBAEB32C-AD23-DC32-2630-C7AB815D63F1}"/>
                </a:ext>
              </a:extLst>
            </p:cNvPr>
            <p:cNvCxnSpPr>
              <a:cxnSpLocks/>
            </p:cNvCxnSpPr>
            <p:nvPr/>
          </p:nvCxnSpPr>
          <p:spPr>
            <a:xfrm>
              <a:off x="788952" y="4377123"/>
              <a:ext cx="417721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65148959-10E3-3B36-3DE0-EE6D214009A9}"/>
                </a:ext>
              </a:extLst>
            </p:cNvPr>
            <p:cNvCxnSpPr>
              <a:cxnSpLocks/>
            </p:cNvCxnSpPr>
            <p:nvPr/>
          </p:nvCxnSpPr>
          <p:spPr>
            <a:xfrm>
              <a:off x="788952" y="2914294"/>
              <a:ext cx="417721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6" name="直線コネクタ 75">
              <a:extLst>
                <a:ext uri="{FF2B5EF4-FFF2-40B4-BE49-F238E27FC236}">
                  <a16:creationId xmlns:a16="http://schemas.microsoft.com/office/drawing/2014/main" id="{4E12F132-370A-8492-7399-A4549E911136}"/>
                </a:ext>
              </a:extLst>
            </p:cNvPr>
            <p:cNvCxnSpPr>
              <a:cxnSpLocks/>
            </p:cNvCxnSpPr>
            <p:nvPr/>
          </p:nvCxnSpPr>
          <p:spPr>
            <a:xfrm>
              <a:off x="788952" y="1849480"/>
              <a:ext cx="417721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8" name="テキスト ボックス 44">
            <a:extLst>
              <a:ext uri="{FF2B5EF4-FFF2-40B4-BE49-F238E27FC236}">
                <a16:creationId xmlns:a16="http://schemas.microsoft.com/office/drawing/2014/main" id="{797ACAF8-B5E3-E3ED-228D-F3D518700A99}"/>
              </a:ext>
            </a:extLst>
          </p:cNvPr>
          <p:cNvSpPr txBox="1"/>
          <p:nvPr/>
        </p:nvSpPr>
        <p:spPr>
          <a:xfrm>
            <a:off x="6271462" y="1321023"/>
            <a:ext cx="160490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未利用資源 名称</a:t>
            </a:r>
          </a:p>
        </p:txBody>
      </p:sp>
      <p:sp>
        <p:nvSpPr>
          <p:cNvPr id="79" name="テキスト ボックス 44">
            <a:extLst>
              <a:ext uri="{FF2B5EF4-FFF2-40B4-BE49-F238E27FC236}">
                <a16:creationId xmlns:a16="http://schemas.microsoft.com/office/drawing/2014/main" id="{55416BC0-3707-FE70-D9B7-B032836979F5}"/>
              </a:ext>
            </a:extLst>
          </p:cNvPr>
          <p:cNvSpPr txBox="1"/>
          <p:nvPr/>
        </p:nvSpPr>
        <p:spPr>
          <a:xfrm>
            <a:off x="6271462" y="2132856"/>
            <a:ext cx="1604904" cy="52322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微生物等の改変を行う担当機関名</a:t>
            </a:r>
          </a:p>
        </p:txBody>
      </p:sp>
      <p:sp>
        <p:nvSpPr>
          <p:cNvPr id="80" name="テキスト ボックス 44">
            <a:extLst>
              <a:ext uri="{FF2B5EF4-FFF2-40B4-BE49-F238E27FC236}">
                <a16:creationId xmlns:a16="http://schemas.microsoft.com/office/drawing/2014/main" id="{53AFA185-10DC-3F27-F976-4C18C03F35B9}"/>
              </a:ext>
            </a:extLst>
          </p:cNvPr>
          <p:cNvSpPr txBox="1"/>
          <p:nvPr/>
        </p:nvSpPr>
        <p:spPr>
          <a:xfrm>
            <a:off x="6271462" y="3337828"/>
            <a:ext cx="1604904" cy="73866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大量培養・生産を行う担当機関名</a:t>
            </a:r>
          </a:p>
        </p:txBody>
      </p:sp>
      <p:sp>
        <p:nvSpPr>
          <p:cNvPr id="81" name="テキスト ボックス 44">
            <a:extLst>
              <a:ext uri="{FF2B5EF4-FFF2-40B4-BE49-F238E27FC236}">
                <a16:creationId xmlns:a16="http://schemas.microsoft.com/office/drawing/2014/main" id="{C84B4D2C-4F4B-2EB5-D79F-D5AF270CBE38}"/>
              </a:ext>
            </a:extLst>
          </p:cNvPr>
          <p:cNvSpPr txBox="1"/>
          <p:nvPr/>
        </p:nvSpPr>
        <p:spPr>
          <a:xfrm>
            <a:off x="5781558" y="5353471"/>
            <a:ext cx="2584713" cy="307777"/>
          </a:xfrm>
          <a:prstGeom prst="rect">
            <a:avLst/>
          </a:prstGeom>
          <a:noFill/>
        </p:spPr>
        <p:txBody>
          <a:bodyPr wrap="square" rtlCol="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defTabSz="914362">
              <a:defRPr/>
            </a:pPr>
            <a:r>
              <a:rPr lang="ja-JP" altLang="en-US" sz="1400"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出口製品と事業化する企業名</a:t>
            </a:r>
          </a:p>
        </p:txBody>
      </p:sp>
    </p:spTree>
    <p:extLst>
      <p:ext uri="{BB962C8B-B14F-4D97-AF65-F5344CB8AC3E}">
        <p14:creationId xmlns:p14="http://schemas.microsoft.com/office/powerpoint/2010/main" val="2121249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1B449A-EEAC-CBC6-B967-CF8F612E8115}"/>
              </a:ext>
            </a:extLst>
          </p:cNvPr>
          <p:cNvSpPr>
            <a:spLocks noGrp="1"/>
          </p:cNvSpPr>
          <p:nvPr>
            <p:ph type="title"/>
          </p:nvPr>
        </p:nvSpPr>
        <p:spPr/>
        <p:txBody>
          <a:bodyPr/>
          <a:lstStyle/>
          <a:p>
            <a:r>
              <a:rPr kumimoji="1" lang="ja-JP" altLang="en-US" dirty="0"/>
              <a:t>公開イメージ（第</a:t>
            </a:r>
            <a:r>
              <a:rPr kumimoji="1" lang="en-US" altLang="ja-JP" dirty="0"/>
              <a:t>1</a:t>
            </a:r>
            <a:r>
              <a:rPr lang="ja-JP" altLang="en-US" dirty="0"/>
              <a:t>回公募採択案件</a:t>
            </a:r>
            <a:r>
              <a:rPr kumimoji="1" lang="ja-JP" altLang="en-US" dirty="0"/>
              <a:t>）</a:t>
            </a:r>
          </a:p>
        </p:txBody>
      </p:sp>
      <p:sp>
        <p:nvSpPr>
          <p:cNvPr id="4" name="スライド番号プレースホルダー 3">
            <a:extLst>
              <a:ext uri="{FF2B5EF4-FFF2-40B4-BE49-F238E27FC236}">
                <a16:creationId xmlns:a16="http://schemas.microsoft.com/office/drawing/2014/main" id="{9F4D2421-3EAB-2C4D-54E6-2ED3F6DBBE24}"/>
              </a:ext>
            </a:extLst>
          </p:cNvPr>
          <p:cNvSpPr>
            <a:spLocks noGrp="1"/>
          </p:cNvSpPr>
          <p:nvPr>
            <p:ph type="sldNum" sz="quarter" idx="12"/>
          </p:nvPr>
        </p:nvSpPr>
        <p:spPr/>
        <p:txBody>
          <a:bodyPr/>
          <a:lstStyle/>
          <a:p>
            <a:fld id="{8D8A5D70-00BF-43D1-9518-0183EFEF9A82}" type="slidenum">
              <a:rPr kumimoji="1" lang="ja-JP" altLang="en-US" smtClean="0"/>
              <a:pPr/>
              <a:t>42</a:t>
            </a:fld>
            <a:endParaRPr kumimoji="1" lang="ja-JP" altLang="en-US"/>
          </a:p>
        </p:txBody>
      </p:sp>
      <p:pic>
        <p:nvPicPr>
          <p:cNvPr id="65" name="図 64">
            <a:extLst>
              <a:ext uri="{FF2B5EF4-FFF2-40B4-BE49-F238E27FC236}">
                <a16:creationId xmlns:a16="http://schemas.microsoft.com/office/drawing/2014/main" id="{8FC852E0-D517-5A1F-5C9D-9A56BFE62BFC}"/>
              </a:ext>
            </a:extLst>
          </p:cNvPr>
          <p:cNvPicPr>
            <a:picLocks noChangeAspect="1"/>
          </p:cNvPicPr>
          <p:nvPr/>
        </p:nvPicPr>
        <p:blipFill>
          <a:blip r:embed="rId2"/>
          <a:stretch>
            <a:fillRect/>
          </a:stretch>
        </p:blipFill>
        <p:spPr>
          <a:xfrm>
            <a:off x="1115136" y="1295215"/>
            <a:ext cx="9961727" cy="4267570"/>
          </a:xfrm>
          <a:prstGeom prst="rect">
            <a:avLst/>
          </a:prstGeom>
        </p:spPr>
      </p:pic>
    </p:spTree>
    <p:extLst>
      <p:ext uri="{BB962C8B-B14F-4D97-AF65-F5344CB8AC3E}">
        <p14:creationId xmlns:p14="http://schemas.microsoft.com/office/powerpoint/2010/main" val="572828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E706C-3D3E-BB93-3057-49CC4BFB944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9D063191-FAEA-71C4-1A57-1157A342C75E}"/>
              </a:ext>
            </a:extLst>
          </p:cNvPr>
          <p:cNvSpPr>
            <a:spLocks noGrp="1"/>
          </p:cNvSpPr>
          <p:nvPr>
            <p:ph type="body" idx="1"/>
          </p:nvPr>
        </p:nvSpPr>
        <p:spPr>
          <a:xfrm>
            <a:off x="333024" y="879849"/>
            <a:ext cx="1509563" cy="250783"/>
          </a:xfrm>
          <a:ln w="6350">
            <a:solidFill>
              <a:schemeClr val="tx1"/>
            </a:solidFill>
          </a:ln>
        </p:spPr>
        <p:txBody>
          <a:bodyPr>
            <a:normAutofit fontScale="85000" lnSpcReduction="20000"/>
          </a:bodyPr>
          <a:lstStyle/>
          <a:p>
            <a:r>
              <a:rPr lang="en-US" altLang="ja-JP" sz="1400" dirty="0"/>
              <a:t>4</a:t>
            </a:r>
            <a:r>
              <a:rPr lang="ja-JP" altLang="en-US" sz="1400" dirty="0"/>
              <a:t>．研究開発内容</a:t>
            </a:r>
          </a:p>
        </p:txBody>
      </p:sp>
      <p:sp>
        <p:nvSpPr>
          <p:cNvPr id="7" name="スライド番号プレースホルダー 6">
            <a:extLst>
              <a:ext uri="{FF2B5EF4-FFF2-40B4-BE49-F238E27FC236}">
                <a16:creationId xmlns:a16="http://schemas.microsoft.com/office/drawing/2014/main" id="{CB4B1CF1-DAE5-D219-2A7C-36DCF2F710E7}"/>
              </a:ext>
            </a:extLst>
          </p:cNvPr>
          <p:cNvSpPr>
            <a:spLocks noGrp="1"/>
          </p:cNvSpPr>
          <p:nvPr>
            <p:ph type="sldNum" sz="quarter" idx="12"/>
          </p:nvPr>
        </p:nvSpPr>
        <p:spPr/>
        <p:txBody>
          <a:bodyPr/>
          <a:lstStyle/>
          <a:p>
            <a:fld id="{8D8A5D70-00BF-43D1-9518-0183EFEF9A82}" type="slidenum">
              <a:rPr kumimoji="1" lang="ja-JP" altLang="en-US" smtClean="0"/>
              <a:pPr/>
              <a:t>4</a:t>
            </a:fld>
            <a:endParaRPr kumimoji="1" lang="ja-JP" altLang="en-US"/>
          </a:p>
        </p:txBody>
      </p:sp>
      <p:sp>
        <p:nvSpPr>
          <p:cNvPr id="9" name="タイトル 1">
            <a:extLst>
              <a:ext uri="{FF2B5EF4-FFF2-40B4-BE49-F238E27FC236}">
                <a16:creationId xmlns:a16="http://schemas.microsoft.com/office/drawing/2014/main" id="{13D55114-0557-B02D-23C2-CEF3B842D4F8}"/>
              </a:ext>
            </a:extLst>
          </p:cNvPr>
          <p:cNvSpPr txBox="1">
            <a:spLocks/>
          </p:cNvSpPr>
          <p:nvPr/>
        </p:nvSpPr>
        <p:spPr>
          <a:xfrm>
            <a:off x="119336" y="111547"/>
            <a:ext cx="1067027" cy="365125"/>
          </a:xfrm>
          <a:prstGeom prst="rect">
            <a:avLst/>
          </a:prstGeom>
          <a:ln w="25400" cap="flat" cmpd="sng" algn="ctr">
            <a:solidFill>
              <a:schemeClr val="tx1"/>
            </a:solidFill>
            <a:prstDash val="solid"/>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Autofit/>
          </a:bodyPr>
          <a:lstStyle>
            <a:lvl1pPr algn="l" defTabSz="914400" rtl="0" eaLnBrk="1" latinLnBrk="0" hangingPunct="1">
              <a:spcBef>
                <a:spcPct val="0"/>
              </a:spcBef>
              <a:buNone/>
              <a:defRPr kumimoji="1" sz="2800" b="1" kern="1200" baseline="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1600">
                <a:latin typeface="Meiryo UI" panose="020B0604030504040204" pitchFamily="50" charset="-128"/>
                <a:ea typeface="Meiryo UI" panose="020B0604030504040204" pitchFamily="50" charset="-128"/>
                <a:cs typeface="Meiryo UI" panose="020B0604030504040204" pitchFamily="50" charset="-128"/>
              </a:rPr>
              <a:t>提案概要</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Rectangle 85">
            <a:extLst>
              <a:ext uri="{FF2B5EF4-FFF2-40B4-BE49-F238E27FC236}">
                <a16:creationId xmlns:a16="http://schemas.microsoft.com/office/drawing/2014/main" id="{74DA7024-0B5A-6B8B-DA9E-049EB145C013}"/>
              </a:ext>
            </a:extLst>
          </p:cNvPr>
          <p:cNvSpPr>
            <a:spLocks noChangeArrowheads="1"/>
          </p:cNvSpPr>
          <p:nvPr/>
        </p:nvSpPr>
        <p:spPr bwMode="auto">
          <a:xfrm>
            <a:off x="1487488" y="81877"/>
            <a:ext cx="10225136" cy="250783"/>
          </a:xfrm>
          <a:prstGeom prst="rect">
            <a:avLst/>
          </a:prstGeom>
          <a:noFill/>
          <a:ln w="9525">
            <a:solidFill>
              <a:srgbClr val="000000"/>
            </a:solidFill>
            <a:miter lim="800000"/>
            <a:headEnd/>
            <a:tailEnd/>
          </a:ln>
        </p:spPr>
        <p:txBody>
          <a:bodyPr lIns="74295" tIns="8891" rIns="74295" bIns="8891" anchor="ctr"/>
          <a:lstStyle/>
          <a:p>
            <a:pPr>
              <a:spcBef>
                <a:spcPct val="0"/>
              </a:spcBef>
            </a:pPr>
            <a:r>
              <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（研究開発提案名）</a:t>
            </a:r>
            <a:r>
              <a:rPr lang="ja-JP" altLang="en-US" sz="1400" b="1" dirty="0">
                <a:latin typeface="Meiryo UI" panose="020B0604030504040204" pitchFamily="50" charset="-128"/>
                <a:ea typeface="Meiryo UI" panose="020B0604030504040204" pitchFamily="50" charset="-128"/>
              </a:rPr>
              <a:t> ＊＊＊＊＊ ＊＊＊＊＊＊＊＊ ＊＊＊＊ ＊＊＊＊開発・実証</a:t>
            </a:r>
            <a:endParaRPr lang="ja-JP" altLang="en-US" sz="14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2EB00AB8-9816-E686-1B9F-D07F2B78EDB6}"/>
              </a:ext>
            </a:extLst>
          </p:cNvPr>
          <p:cNvSpPr txBox="1"/>
          <p:nvPr/>
        </p:nvSpPr>
        <p:spPr>
          <a:xfrm>
            <a:off x="1487488" y="312336"/>
            <a:ext cx="10225136" cy="461665"/>
          </a:xfrm>
          <a:prstGeom prst="rect">
            <a:avLst/>
          </a:prstGeom>
          <a:noFill/>
          <a:ln>
            <a:solidFill>
              <a:schemeClr val="tx1"/>
            </a:solidFill>
          </a:ln>
        </p:spPr>
        <p:txBody>
          <a:bodyPr wrap="square" rtlCol="0" anchor="ctr">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参画機関：</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株</a:t>
            </a:r>
            <a:r>
              <a:rPr lang="en-US" altLang="ja-JP" sz="1200" dirty="0">
                <a:latin typeface="Meiryo UI" panose="020B0604030504040204" pitchFamily="50" charset="-128"/>
                <a:ea typeface="Meiryo UI" panose="020B0604030504040204" pitchFamily="50" charset="-128"/>
              </a:rPr>
              <a:t>)</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＊＊研究所</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＊＊大学</a:t>
            </a:r>
            <a:endParaRPr lang="en-US" altLang="ja-JP" sz="1200" dirty="0">
              <a:latin typeface="Meiryo UI" panose="020B0604030504040204" pitchFamily="50" charset="-128"/>
              <a:ea typeface="Meiryo UI" panose="020B0604030504040204" pitchFamily="50" charset="-128"/>
            </a:endParaRPr>
          </a:p>
          <a:p>
            <a:r>
              <a:rPr lang="ja-JP" altLang="en-US" sz="1200" i="1" dirty="0">
                <a:latin typeface="Meiryo UI" panose="020B0604030504040204" pitchFamily="50" charset="-128"/>
                <a:ea typeface="Meiryo UI" panose="020B0604030504040204" pitchFamily="50" charset="-128"/>
                <a:cs typeface="Meiryo UI" panose="020B0604030504040204" pitchFamily="50" charset="-128"/>
              </a:rPr>
              <a:t>　　　　　　（再委託先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共同実施先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 （委託先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共同研究先</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△△大</a:t>
            </a:r>
            <a:r>
              <a:rPr lang="en-US" altLang="ja-JP" sz="12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i="1" dirty="0">
                <a:latin typeface="Meiryo UI" panose="020B0604030504040204" pitchFamily="50" charset="-128"/>
                <a:ea typeface="Meiryo UI" panose="020B0604030504040204" pitchFamily="50" charset="-128"/>
                <a:cs typeface="Meiryo UI" panose="020B0604030504040204" pitchFamily="50" charset="-128"/>
              </a:rPr>
              <a:t>△△研）</a:t>
            </a:r>
            <a:endParaRPr lang="en-US" altLang="ja-JP" sz="12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889C31F0-F91E-95C2-8C1F-933A77E8A1B1}"/>
              </a:ext>
            </a:extLst>
          </p:cNvPr>
          <p:cNvSpPr txBox="1">
            <a:spLocks/>
          </p:cNvSpPr>
          <p:nvPr/>
        </p:nvSpPr>
        <p:spPr>
          <a:xfrm>
            <a:off x="335360" y="1129648"/>
            <a:ext cx="11523615" cy="5416015"/>
          </a:xfrm>
          <a:prstGeom prst="rect">
            <a:avLst/>
          </a:prstGeom>
          <a:ln w="6350">
            <a:solidFill>
              <a:schemeClr val="tx1"/>
            </a:solidFill>
          </a:ln>
        </p:spPr>
        <p:txBody>
          <a:bodyPr vert="horz" lIns="91440" tIns="45720" rIns="91440" bIns="45720" rtlCol="0" anchor="t">
            <a:normAutofit/>
          </a:bodyPr>
          <a:lstStyle>
            <a:lvl1pPr marL="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1pPr>
            <a:lvl2pPr marL="457200" indent="0" algn="l" defTabSz="914400" rtl="0" eaLnBrk="1" latinLnBrk="0" hangingPunct="1">
              <a:spcBef>
                <a:spcPct val="20000"/>
              </a:spcBef>
              <a:buFont typeface="Arial" panose="020B0604020202020204" pitchFamily="34" charset="0"/>
              <a:buNone/>
              <a:defRPr kumimoji="1" sz="2000" b="1" kern="1200" baseline="0">
                <a:solidFill>
                  <a:schemeClr val="tx1"/>
                </a:solidFill>
                <a:latin typeface="Meiryo UI" panose="020B0604030504040204" pitchFamily="50" charset="-128"/>
                <a:ea typeface="Meiryo UI" panose="020B0604030504040204" pitchFamily="50" charset="-128"/>
                <a:cs typeface="+mn-cs"/>
              </a:defRPr>
            </a:lvl2pPr>
            <a:lvl3pPr marL="914400" indent="0" algn="l" defTabSz="914400" rtl="0" eaLnBrk="1" latinLnBrk="0" hangingPunct="1">
              <a:spcBef>
                <a:spcPct val="20000"/>
              </a:spcBef>
              <a:buFont typeface="Arial" panose="020B0604020202020204" pitchFamily="34" charset="0"/>
              <a:buNone/>
              <a:defRPr kumimoji="1" sz="1800" b="1" kern="1200" baseline="0">
                <a:solidFill>
                  <a:schemeClr val="tx1"/>
                </a:solidFill>
                <a:latin typeface="Meiryo UI" panose="020B0604030504040204" pitchFamily="50" charset="-128"/>
                <a:ea typeface="Meiryo UI" panose="020B0604030504040204" pitchFamily="50" charset="-128"/>
                <a:cs typeface="+mn-cs"/>
              </a:defRPr>
            </a:lvl3pPr>
            <a:lvl4pPr marL="13716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spcBef>
                <a:spcPct val="20000"/>
              </a:spcBef>
              <a:buFont typeface="Arial" panose="020B0604020202020204" pitchFamily="34" charset="0"/>
              <a:buNone/>
              <a:defRPr kumimoji="1" sz="1600" b="1" kern="1200" baseline="0">
                <a:solidFill>
                  <a:schemeClr val="tx1"/>
                </a:solidFill>
                <a:latin typeface="Meiryo UI" panose="020B0604030504040204" pitchFamily="50" charset="-128"/>
                <a:ea typeface="Meiryo UI" panose="020B0604030504040204" pitchFamily="50" charset="-128"/>
                <a:cs typeface="+mn-cs"/>
              </a:defRPr>
            </a:lvl5pPr>
            <a:lvl6pPr marL="22860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kumimoji="1" sz="1600" b="1" kern="1200">
                <a:solidFill>
                  <a:schemeClr val="tx1"/>
                </a:solidFill>
                <a:latin typeface="+mn-lt"/>
                <a:ea typeface="+mn-ea"/>
                <a:cs typeface="+mn-cs"/>
              </a:defRPr>
            </a:lvl9pPr>
          </a:lstStyle>
          <a:p>
            <a:r>
              <a:rPr lang="ja-JP" altLang="en-US" sz="1200" b="0" dirty="0"/>
              <a:t>＊＊＊＊＊＊＊＊＊＊＊＊＊＊＊＊＊＊＊＊＊＊＊＊＊＊＊＊＊＊＊＊＊＊＊＊＊＊＊＊＊＊＊＊＊＊＊＊＊＊＊＊＊＊＊＊＊＊＊＊＊＊＊＊＊＊＊＊＊＊＊＊＊＊＊＊＊＊＊＊＊＊＊＊＊＊＊＊＊＊＊＊＊＊＊</a:t>
            </a:r>
          </a:p>
        </p:txBody>
      </p:sp>
      <p:sp>
        <p:nvSpPr>
          <p:cNvPr id="6" name="テキスト ボックス 5">
            <a:extLst>
              <a:ext uri="{FF2B5EF4-FFF2-40B4-BE49-F238E27FC236}">
                <a16:creationId xmlns:a16="http://schemas.microsoft.com/office/drawing/2014/main" id="{0C1F1D89-B5B8-FDC6-0E98-A96152F6818E}"/>
              </a:ext>
            </a:extLst>
          </p:cNvPr>
          <p:cNvSpPr txBox="1"/>
          <p:nvPr/>
        </p:nvSpPr>
        <p:spPr>
          <a:xfrm>
            <a:off x="3366099" y="1939232"/>
            <a:ext cx="5328591"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dirty="0">
                <a:solidFill>
                  <a:srgbClr val="0000FF"/>
                </a:solidFill>
              </a:rPr>
              <a:t>・提案概要を</a:t>
            </a:r>
            <a:r>
              <a:rPr lang="en-US" altLang="ja-JP" sz="1200" dirty="0">
                <a:solidFill>
                  <a:srgbClr val="0000FF"/>
                </a:solidFill>
              </a:rPr>
              <a:t>2-3</a:t>
            </a:r>
            <a:r>
              <a:rPr lang="ja-JP" altLang="en-US" sz="1200" dirty="0">
                <a:solidFill>
                  <a:srgbClr val="0000FF"/>
                </a:solidFill>
              </a:rPr>
              <a:t>ページで作成してください（提案概要のスライドは</a:t>
            </a:r>
            <a:r>
              <a:rPr lang="en-US" altLang="ja-JP" sz="1200" dirty="0">
                <a:solidFill>
                  <a:srgbClr val="0000FF"/>
                </a:solidFill>
              </a:rPr>
              <a:t>3</a:t>
            </a:r>
            <a:r>
              <a:rPr lang="ja-JP" altLang="en-US" sz="1200" dirty="0">
                <a:solidFill>
                  <a:srgbClr val="0000FF"/>
                </a:solidFill>
              </a:rPr>
              <a:t>ページを上限に適宜追加してください）。</a:t>
            </a:r>
          </a:p>
          <a:p>
            <a:r>
              <a:rPr lang="ja-JP" altLang="en-US" sz="1200" dirty="0">
                <a:solidFill>
                  <a:srgbClr val="0000FF"/>
                </a:solidFill>
              </a:rPr>
              <a:t>・文字だけでなく図や絵を使って構いません。</a:t>
            </a:r>
          </a:p>
        </p:txBody>
      </p:sp>
    </p:spTree>
    <p:extLst>
      <p:ext uri="{BB962C8B-B14F-4D97-AF65-F5344CB8AC3E}">
        <p14:creationId xmlns:p14="http://schemas.microsoft.com/office/powerpoint/2010/main" val="164121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r>
              <a:rPr lang="en-US" altLang="ja-JP" sz="2800" dirty="0"/>
              <a:t>A.</a:t>
            </a:r>
            <a:r>
              <a:rPr lang="ja-JP" altLang="en-US" sz="2800" dirty="0"/>
              <a:t>　研究実施体制における各主体の役割分担</a:t>
            </a:r>
            <a:endParaRPr kumimoji="1" lang="ja-JP" altLang="en-US" dirty="0"/>
          </a:p>
        </p:txBody>
      </p:sp>
      <p:sp>
        <p:nvSpPr>
          <p:cNvPr id="5" name="スライド番号プレースホルダー 3">
            <a:extLst>
              <a:ext uri="{FF2B5EF4-FFF2-40B4-BE49-F238E27FC236}">
                <a16:creationId xmlns:a16="http://schemas.microsoft.com/office/drawing/2014/main" id="{51F20F78-C0B9-AE13-8479-F1D68433605F}"/>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5</a:t>
            </a:fld>
            <a:endParaRPr kumimoji="1" lang="ja-JP" altLang="en-US"/>
          </a:p>
        </p:txBody>
      </p:sp>
    </p:spTree>
    <p:extLst>
      <p:ext uri="{BB962C8B-B14F-4D97-AF65-F5344CB8AC3E}">
        <p14:creationId xmlns:p14="http://schemas.microsoft.com/office/powerpoint/2010/main" val="3830982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7566C66-8897-32B2-C0C7-DD551A560B9B}"/>
              </a:ext>
            </a:extLst>
          </p:cNvPr>
          <p:cNvSpPr>
            <a:spLocks noGrp="1"/>
          </p:cNvSpPr>
          <p:nvPr>
            <p:ph type="sldNum" sz="quarter" idx="12"/>
          </p:nvPr>
        </p:nvSpPr>
        <p:spPr/>
        <p:txBody>
          <a:bodyPr/>
          <a:lstStyle/>
          <a:p>
            <a:fld id="{8D8A5D70-00BF-43D1-9518-0183EFEF9A82}" type="slidenum">
              <a:rPr kumimoji="1" lang="ja-JP" altLang="en-US" smtClean="0"/>
              <a:pPr/>
              <a:t>6</a:t>
            </a:fld>
            <a:endParaRPr kumimoji="1" lang="ja-JP" altLang="en-US"/>
          </a:p>
        </p:txBody>
      </p:sp>
      <p:sp>
        <p:nvSpPr>
          <p:cNvPr id="5" name="角丸四角形 26">
            <a:extLst>
              <a:ext uri="{FF2B5EF4-FFF2-40B4-BE49-F238E27FC236}">
                <a16:creationId xmlns:a16="http://schemas.microsoft.com/office/drawing/2014/main" id="{FE8B4FD9-BF45-6A57-ED02-A37C07337E0D}"/>
              </a:ext>
            </a:extLst>
          </p:cNvPr>
          <p:cNvSpPr/>
          <p:nvPr/>
        </p:nvSpPr>
        <p:spPr>
          <a:xfrm>
            <a:off x="335360" y="1349238"/>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Ａ社（代表提案者）</a:t>
            </a:r>
          </a:p>
        </p:txBody>
      </p:sp>
      <p:sp>
        <p:nvSpPr>
          <p:cNvPr id="6" name="角丸四角形 28">
            <a:extLst>
              <a:ext uri="{FF2B5EF4-FFF2-40B4-BE49-F238E27FC236}">
                <a16:creationId xmlns:a16="http://schemas.microsoft.com/office/drawing/2014/main" id="{8C923E70-980B-6374-656F-E065781C59B1}"/>
              </a:ext>
            </a:extLst>
          </p:cNvPr>
          <p:cNvSpPr/>
          <p:nvPr/>
        </p:nvSpPr>
        <p:spPr>
          <a:xfrm>
            <a:off x="4250788" y="1349238"/>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7" name="角丸四角形 37">
            <a:extLst>
              <a:ext uri="{FF2B5EF4-FFF2-40B4-BE49-F238E27FC236}">
                <a16:creationId xmlns:a16="http://schemas.microsoft.com/office/drawing/2014/main" id="{1C13A904-0946-12E0-8E3D-F7D05B6EFAD0}"/>
              </a:ext>
            </a:extLst>
          </p:cNvPr>
          <p:cNvSpPr/>
          <p:nvPr/>
        </p:nvSpPr>
        <p:spPr>
          <a:xfrm>
            <a:off x="8166217" y="1349238"/>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8" name="角丸四角形 38">
            <a:extLst>
              <a:ext uri="{FF2B5EF4-FFF2-40B4-BE49-F238E27FC236}">
                <a16:creationId xmlns:a16="http://schemas.microsoft.com/office/drawing/2014/main" id="{AF1D82F2-0E97-4F75-E8AC-EB3B855A0EBF}"/>
              </a:ext>
            </a:extLst>
          </p:cNvPr>
          <p:cNvSpPr/>
          <p:nvPr/>
        </p:nvSpPr>
        <p:spPr>
          <a:xfrm>
            <a:off x="419899" y="1940565"/>
            <a:ext cx="11338560" cy="1808061"/>
          </a:xfrm>
          <a:prstGeom prst="roundRect">
            <a:avLst>
              <a:gd name="adj" fmla="val 11857"/>
            </a:avLst>
          </a:prstGeom>
          <a:noFill/>
          <a:ln w="12700" cap="rnd" cmpd="sng" algn="ctr">
            <a:solidFill>
              <a:schemeClr val="accent5">
                <a:lumMod val="9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626291F5-0D59-1041-4CF9-4FC4A4908B78}"/>
              </a:ext>
            </a:extLst>
          </p:cNvPr>
          <p:cNvSpPr txBox="1"/>
          <p:nvPr/>
        </p:nvSpPr>
        <p:spPr>
          <a:xfrm>
            <a:off x="781826" y="198738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6D79453F-5C52-CA01-7DDE-6452556FC2F0}"/>
              </a:ext>
            </a:extLst>
          </p:cNvPr>
          <p:cNvSpPr txBox="1"/>
          <p:nvPr/>
        </p:nvSpPr>
        <p:spPr>
          <a:xfrm>
            <a:off x="586932"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1" name="テキスト ボックス 10">
            <a:extLst>
              <a:ext uri="{FF2B5EF4-FFF2-40B4-BE49-F238E27FC236}">
                <a16:creationId xmlns:a16="http://schemas.microsoft.com/office/drawing/2014/main" id="{1663D9DF-D28A-9C3C-3B62-999C276BAD63}"/>
              </a:ext>
            </a:extLst>
          </p:cNvPr>
          <p:cNvSpPr txBox="1"/>
          <p:nvPr/>
        </p:nvSpPr>
        <p:spPr>
          <a:xfrm>
            <a:off x="752742" y="410548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B9A61909-DBC1-AF89-DB31-50D5B6B5EBFD}"/>
              </a:ext>
            </a:extLst>
          </p:cNvPr>
          <p:cNvSpPr txBox="1"/>
          <p:nvPr/>
        </p:nvSpPr>
        <p:spPr>
          <a:xfrm>
            <a:off x="586932" y="238678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3" name="二等辺三角形 12">
            <a:extLst>
              <a:ext uri="{FF2B5EF4-FFF2-40B4-BE49-F238E27FC236}">
                <a16:creationId xmlns:a16="http://schemas.microsoft.com/office/drawing/2014/main" id="{8F64B534-5B72-E771-589A-E1F5D3B74F3C}"/>
              </a:ext>
            </a:extLst>
          </p:cNvPr>
          <p:cNvSpPr/>
          <p:nvPr/>
        </p:nvSpPr>
        <p:spPr>
          <a:xfrm flipV="1">
            <a:off x="1242682" y="3844354"/>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二等辺三角形 13">
            <a:extLst>
              <a:ext uri="{FF2B5EF4-FFF2-40B4-BE49-F238E27FC236}">
                <a16:creationId xmlns:a16="http://schemas.microsoft.com/office/drawing/2014/main" id="{906E9858-C107-5A57-2191-6C07B9B50B5B}"/>
              </a:ext>
            </a:extLst>
          </p:cNvPr>
          <p:cNvSpPr/>
          <p:nvPr/>
        </p:nvSpPr>
        <p:spPr>
          <a:xfrm flipV="1">
            <a:off x="5176639" y="3856419"/>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5" name="二等辺三角形 14">
            <a:extLst>
              <a:ext uri="{FF2B5EF4-FFF2-40B4-BE49-F238E27FC236}">
                <a16:creationId xmlns:a16="http://schemas.microsoft.com/office/drawing/2014/main" id="{C0EB468F-A6AB-844A-1DA0-78FDACA37581}"/>
              </a:ext>
            </a:extLst>
          </p:cNvPr>
          <p:cNvSpPr/>
          <p:nvPr/>
        </p:nvSpPr>
        <p:spPr>
          <a:xfrm flipV="1">
            <a:off x="9048328" y="3848472"/>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17811B76-11ED-5062-24F3-399FE5916EEE}"/>
              </a:ext>
            </a:extLst>
          </p:cNvPr>
          <p:cNvSpPr txBox="1"/>
          <p:nvPr/>
        </p:nvSpPr>
        <p:spPr>
          <a:xfrm>
            <a:off x="4715782" y="194056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1A0AFC53-DEEB-8F0E-8B6D-73E455E19D46}"/>
              </a:ext>
            </a:extLst>
          </p:cNvPr>
          <p:cNvSpPr txBox="1"/>
          <p:nvPr/>
        </p:nvSpPr>
        <p:spPr>
          <a:xfrm>
            <a:off x="8612683" y="194056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76078F72-EBD3-3F9E-87DC-8D069BD04177}"/>
              </a:ext>
            </a:extLst>
          </p:cNvPr>
          <p:cNvSpPr txBox="1"/>
          <p:nvPr/>
        </p:nvSpPr>
        <p:spPr>
          <a:xfrm>
            <a:off x="4491287"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19" name="テキスト ボックス 18">
            <a:extLst>
              <a:ext uri="{FF2B5EF4-FFF2-40B4-BE49-F238E27FC236}">
                <a16:creationId xmlns:a16="http://schemas.microsoft.com/office/drawing/2014/main" id="{A9CB98E6-52C7-40B9-CD85-748D1DECAD6E}"/>
              </a:ext>
            </a:extLst>
          </p:cNvPr>
          <p:cNvSpPr txBox="1"/>
          <p:nvPr/>
        </p:nvSpPr>
        <p:spPr>
          <a:xfrm>
            <a:off x="8411514" y="4477645"/>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0" name="テキスト ボックス 19">
            <a:extLst>
              <a:ext uri="{FF2B5EF4-FFF2-40B4-BE49-F238E27FC236}">
                <a16:creationId xmlns:a16="http://schemas.microsoft.com/office/drawing/2014/main" id="{EF9FC0E5-C272-22BB-9535-39DBAB03EECF}"/>
              </a:ext>
            </a:extLst>
          </p:cNvPr>
          <p:cNvSpPr txBox="1"/>
          <p:nvPr/>
        </p:nvSpPr>
        <p:spPr>
          <a:xfrm>
            <a:off x="4482883" y="2374573"/>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1" name="テキスト ボックス 20">
            <a:extLst>
              <a:ext uri="{FF2B5EF4-FFF2-40B4-BE49-F238E27FC236}">
                <a16:creationId xmlns:a16="http://schemas.microsoft.com/office/drawing/2014/main" id="{39A8D322-71D1-828F-9C66-3FD3E9A3616C}"/>
              </a:ext>
            </a:extLst>
          </p:cNvPr>
          <p:cNvSpPr txBox="1"/>
          <p:nvPr/>
        </p:nvSpPr>
        <p:spPr>
          <a:xfrm>
            <a:off x="8411513" y="2346081"/>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575757"/>
                </a:solidFill>
                <a:latin typeface="Meiryo UI" panose="020B0604030504040204" pitchFamily="50" charset="-128"/>
                <a:ea typeface="Meiryo UI" panose="020B0604030504040204" pitchFamily="50" charset="-128"/>
              </a:rPr>
              <a:t>○○</a:t>
            </a:r>
            <a:endParaRPr lang="en-US" altLang="ja-JP" sz="1400" dirty="0">
              <a:solidFill>
                <a:srgbClr val="575757"/>
              </a:solidFill>
              <a:latin typeface="Meiryo UI" panose="020B0604030504040204" pitchFamily="50" charset="-128"/>
              <a:ea typeface="Meiryo UI" panose="020B0604030504040204" pitchFamily="50" charset="-128"/>
            </a:endParaRPr>
          </a:p>
          <a:p>
            <a:r>
              <a:rPr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2" name="テキスト ボックス 21">
            <a:extLst>
              <a:ext uri="{FF2B5EF4-FFF2-40B4-BE49-F238E27FC236}">
                <a16:creationId xmlns:a16="http://schemas.microsoft.com/office/drawing/2014/main" id="{D6E7DD92-04A1-637F-58C4-A4A1C019FB08}"/>
              </a:ext>
            </a:extLst>
          </p:cNvPr>
          <p:cNvSpPr txBox="1"/>
          <p:nvPr/>
        </p:nvSpPr>
        <p:spPr>
          <a:xfrm>
            <a:off x="4737727" y="414171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88BB2D54-4196-CB57-30F3-40DEC3ABAC25}"/>
              </a:ext>
            </a:extLst>
          </p:cNvPr>
          <p:cNvSpPr txBox="1"/>
          <p:nvPr/>
        </p:nvSpPr>
        <p:spPr>
          <a:xfrm>
            <a:off x="8606566" y="4129906"/>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6A621D7E-6F15-F227-089C-5FF010958C63}"/>
              </a:ext>
            </a:extLst>
          </p:cNvPr>
          <p:cNvSpPr/>
          <p:nvPr/>
        </p:nvSpPr>
        <p:spPr>
          <a:xfrm flipV="1">
            <a:off x="3536236" y="5888564"/>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ja-JP" altLang="en-US" sz="1200"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23A8B383-0D73-F904-DFAE-598C2D967DF6}"/>
              </a:ext>
            </a:extLst>
          </p:cNvPr>
          <p:cNvSpPr txBox="1"/>
          <p:nvPr/>
        </p:nvSpPr>
        <p:spPr>
          <a:xfrm>
            <a:off x="2460228" y="6237763"/>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26" name="テキスト ボックス 25">
            <a:extLst>
              <a:ext uri="{FF2B5EF4-FFF2-40B4-BE49-F238E27FC236}">
                <a16:creationId xmlns:a16="http://schemas.microsoft.com/office/drawing/2014/main" id="{A4371C05-81F7-BB26-D386-2767891FB947}"/>
              </a:ext>
            </a:extLst>
          </p:cNvPr>
          <p:cNvSpPr txBox="1"/>
          <p:nvPr/>
        </p:nvSpPr>
        <p:spPr>
          <a:xfrm>
            <a:off x="7281058" y="1601400"/>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5">
                    <a:lumMod val="90000"/>
                  </a:schemeClr>
                </a:solidFill>
                <a:effectLst>
                  <a:glow rad="127000">
                    <a:schemeClr val="bg1"/>
                  </a:glow>
                </a:effectLst>
                <a:latin typeface="Meiryo UI" panose="020B0604030504040204" pitchFamily="50" charset="-128"/>
                <a:ea typeface="Meiryo UI" panose="020B0604030504040204" pitchFamily="50" charset="-128"/>
              </a:rPr>
              <a:t>共同研究開発</a:t>
            </a:r>
            <a:endParaRPr lang="en-US" altLang="ja-JP" sz="1200" b="1" dirty="0">
              <a:solidFill>
                <a:schemeClr val="accent5">
                  <a:lumMod val="90000"/>
                </a:schemeClr>
              </a:solidFill>
              <a:effectLst>
                <a:glow rad="127000">
                  <a:schemeClr val="bg1"/>
                </a:glow>
              </a:effectLst>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FE9812E0-B7F4-F538-773B-E08E242BDA88}"/>
              </a:ext>
            </a:extLst>
          </p:cNvPr>
          <p:cNvSpPr txBox="1"/>
          <p:nvPr/>
        </p:nvSpPr>
        <p:spPr>
          <a:xfrm>
            <a:off x="5447928" y="102109"/>
            <a:ext cx="6480720"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1200" i="1" dirty="0">
                <a:solidFill>
                  <a:srgbClr val="0000FF"/>
                </a:solidFill>
              </a:rPr>
              <a:t>・参画する企業等各者（大学・研究機関は含むが、再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altLang="ja-JP" sz="1200" i="1" dirty="0">
              <a:solidFill>
                <a:srgbClr val="0000FF"/>
              </a:solidFill>
            </a:endParaRPr>
          </a:p>
          <a:p>
            <a:r>
              <a:rPr lang="ja-JP" altLang="en-US" sz="1200" i="1" dirty="0">
                <a:solidFill>
                  <a:srgbClr val="0000FF"/>
                </a:solidFill>
              </a:rPr>
              <a:t>・同じ研究開発項目を分担する場合は、役割の違いがわかるように表現してください。</a:t>
            </a:r>
          </a:p>
        </p:txBody>
      </p:sp>
      <p:sp>
        <p:nvSpPr>
          <p:cNvPr id="28" name="タイトル 1">
            <a:extLst>
              <a:ext uri="{FF2B5EF4-FFF2-40B4-BE49-F238E27FC236}">
                <a16:creationId xmlns:a16="http://schemas.microsoft.com/office/drawing/2014/main" id="{56EF7788-DD2A-2E53-676D-A229C139A289}"/>
              </a:ext>
            </a:extLst>
          </p:cNvPr>
          <p:cNvSpPr txBox="1">
            <a:spLocks/>
          </p:cNvSpPr>
          <p:nvPr/>
        </p:nvSpPr>
        <p:spPr>
          <a:xfrm>
            <a:off x="191344" y="41693"/>
            <a:ext cx="11788243" cy="461699"/>
          </a:xfrm>
          <a:prstGeom prst="rect">
            <a:avLst/>
          </a:prstGeom>
        </p:spPr>
        <p:txBody>
          <a:bodyPr vert="horz" lIns="91440" tIns="45720" rIns="91440" bIns="45720" rtlCol="0" anchor="ctr">
            <a:normAutofit fontScale="97500"/>
          </a:bodyPr>
          <a:lstStyle>
            <a:lvl1pPr algn="l" defTabSz="914377" rtl="0" eaLnBrk="1" latinLnBrk="0" hangingPunct="1">
              <a:spcBef>
                <a:spcPct val="0"/>
              </a:spcBef>
              <a:buNone/>
              <a:defRPr kumimoji="1" sz="2800" b="1" kern="1200" baseline="0">
                <a:solidFill>
                  <a:schemeClr val="tx1"/>
                </a:solidFill>
                <a:latin typeface="Meiryo UI" panose="020B0604030504040204" pitchFamily="50" charset="-128"/>
                <a:ea typeface="Meiryo UI" panose="020B0604030504040204" pitchFamily="50" charset="-128"/>
                <a:cs typeface="+mj-cs"/>
              </a:defRPr>
            </a:lvl1pPr>
          </a:lstStyle>
          <a:p>
            <a:r>
              <a:rPr lang="en-US" altLang="ja-JP" sz="2000" dirty="0"/>
              <a:t>1.</a:t>
            </a:r>
            <a:r>
              <a:rPr lang="ja-JP" altLang="en-US" sz="2000" dirty="0"/>
              <a:t>　研究実施体制における各主体の役割分担</a:t>
            </a:r>
          </a:p>
        </p:txBody>
      </p:sp>
    </p:spTree>
    <p:extLst>
      <p:ext uri="{BB962C8B-B14F-4D97-AF65-F5344CB8AC3E}">
        <p14:creationId xmlns:p14="http://schemas.microsoft.com/office/powerpoint/2010/main" val="516841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0A8E63-A1A2-D7A6-0275-89DC3B448160}"/>
              </a:ext>
            </a:extLst>
          </p:cNvPr>
          <p:cNvSpPr>
            <a:spLocks noGrp="1"/>
          </p:cNvSpPr>
          <p:nvPr>
            <p:ph type="ctrTitle"/>
          </p:nvPr>
        </p:nvSpPr>
        <p:spPr>
          <a:xfrm>
            <a:off x="-3173" y="2852936"/>
            <a:ext cx="12192000" cy="864096"/>
          </a:xfrm>
          <a:solidFill>
            <a:schemeClr val="accent1"/>
          </a:solidFill>
        </p:spPr>
        <p:txBody>
          <a:bodyPr/>
          <a:lstStyle/>
          <a:p>
            <a:pPr>
              <a:spcBef>
                <a:spcPct val="0"/>
              </a:spcBef>
              <a:buFontTx/>
              <a:buNone/>
            </a:pPr>
            <a:r>
              <a:rPr lang="en-US" altLang="ja-JP" sz="2800" dirty="0">
                <a:latin typeface="Arial" panose="020B0604020202020204" pitchFamily="34" charset="0"/>
              </a:rPr>
              <a:t>B</a:t>
            </a:r>
            <a:r>
              <a:rPr lang="ja-JP" altLang="en-US" sz="2800" dirty="0">
                <a:latin typeface="Arial" panose="020B0604020202020204" pitchFamily="34" charset="0"/>
              </a:rPr>
              <a:t>．事業戦略ビジョン</a:t>
            </a:r>
            <a:endParaRPr lang="en-US" altLang="ja-JP" sz="2800" dirty="0">
              <a:latin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38F02256-50B4-5C33-5CA8-61E345C6D4DA}"/>
              </a:ext>
            </a:extLst>
          </p:cNvPr>
          <p:cNvSpPr>
            <a:spLocks noGrp="1"/>
          </p:cNvSpPr>
          <p:nvPr>
            <p:ph type="sldNum" sz="quarter" idx="12"/>
          </p:nvPr>
        </p:nvSpPr>
        <p:spPr>
          <a:xfrm>
            <a:off x="9347200" y="6486977"/>
            <a:ext cx="2844800" cy="365125"/>
          </a:xfrm>
        </p:spPr>
        <p:txBody>
          <a:bodyPr/>
          <a:lstStyle/>
          <a:p>
            <a:fld id="{8D8A5D70-00BF-43D1-9518-0183EFEF9A82}" type="slidenum">
              <a:rPr kumimoji="1" lang="ja-JP" altLang="en-US" smtClean="0"/>
              <a:pPr/>
              <a:t>7</a:t>
            </a:fld>
            <a:endParaRPr kumimoji="1" lang="ja-JP" altLang="en-US" dirty="0"/>
          </a:p>
        </p:txBody>
      </p:sp>
      <p:sp>
        <p:nvSpPr>
          <p:cNvPr id="3" name="Rectangle 45">
            <a:extLst>
              <a:ext uri="{FF2B5EF4-FFF2-40B4-BE49-F238E27FC236}">
                <a16:creationId xmlns:a16="http://schemas.microsoft.com/office/drawing/2014/main" id="{4CA072FE-882F-E03D-29DE-1A53BE4B71BC}"/>
              </a:ext>
            </a:extLst>
          </p:cNvPr>
          <p:cNvSpPr/>
          <p:nvPr/>
        </p:nvSpPr>
        <p:spPr>
          <a:xfrm>
            <a:off x="6744072" y="219729"/>
            <a:ext cx="5299071" cy="760999"/>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en-US" altLang="ja-JP" sz="1400" dirty="0">
                <a:solidFill>
                  <a:schemeClr val="accent5">
                    <a:lumMod val="75000"/>
                  </a:schemeClr>
                </a:solidFill>
                <a:latin typeface="Trebuchet MS" panose="020B0603020202020204" pitchFamily="34" charset="0"/>
                <a:ea typeface="Meiryo UI" panose="020B0604030504040204" pitchFamily="50" charset="-128"/>
              </a:rPr>
              <a:t>※</a:t>
            </a:r>
            <a:r>
              <a:rPr lang="ja-JP" altLang="en-US" sz="1400" dirty="0">
                <a:solidFill>
                  <a:schemeClr val="accent5">
                    <a:lumMod val="75000"/>
                  </a:schemeClr>
                </a:solidFill>
                <a:latin typeface="Trebuchet MS" panose="020B0603020202020204" pitchFamily="34" charset="0"/>
                <a:ea typeface="Meiryo UI" panose="020B0604030504040204" pitchFamily="50" charset="-128"/>
              </a:rPr>
              <a:t>産業構造変化に対する認識等、参画機関全体で共通する内容がある場合にはまとめて説明したあと、各社の事業戦略ビジョン説明を行う形で構いません。</a:t>
            </a:r>
          </a:p>
        </p:txBody>
      </p:sp>
    </p:spTree>
    <p:extLst>
      <p:ext uri="{BB962C8B-B14F-4D97-AF65-F5344CB8AC3E}">
        <p14:creationId xmlns:p14="http://schemas.microsoft.com/office/powerpoint/2010/main" val="1648659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4667" y="2105209"/>
            <a:ext cx="5076000" cy="281919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バイオものづくりにおける産業アーキテクチャ</a:t>
            </a:r>
            <a:endParaRPr kumimoji="1" lang="en-US" sz="1400" baseline="30000" dirty="0">
              <a:solidFill>
                <a:schemeClr val="tx1"/>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バイオものづくりに関するマクロトレンド認識</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2279576" y="3027765"/>
            <a:ext cx="2960133" cy="544881"/>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accent5">
                    <a:lumMod val="75000"/>
                  </a:schemeClr>
                </a:solidFill>
                <a:latin typeface="Meiryo UI" panose="020B0604030504040204" pitchFamily="50" charset="-128"/>
                <a:ea typeface="Meiryo UI" panose="020B0604030504040204" pitchFamily="50" charset="-128"/>
              </a:rPr>
              <a:t>社会・経済・政策・技術面</a:t>
            </a:r>
            <a:r>
              <a:rPr lang="ja-JP" altLang="en-US" sz="1400" dirty="0">
                <a:solidFill>
                  <a:srgbClr val="0000FF"/>
                </a:solidFill>
                <a:latin typeface="Meiryo UI" panose="020B0604030504040204" pitchFamily="50" charset="-128"/>
                <a:ea typeface="Meiryo UI" panose="020B0604030504040204" pitchFamily="50" charset="-128"/>
              </a:rPr>
              <a:t>等における</a:t>
            </a:r>
            <a:r>
              <a:rPr lang="ja-JP" altLang="en-US" sz="1400" dirty="0">
                <a:solidFill>
                  <a:schemeClr val="accent5">
                    <a:lumMod val="75000"/>
                  </a:schemeClr>
                </a:solidFill>
                <a:latin typeface="Meiryo UI" panose="020B0604030504040204" pitchFamily="50" charset="-128"/>
                <a:ea typeface="Meiryo UI" panose="020B0604030504040204" pitchFamily="50" charset="-128"/>
              </a:rPr>
              <a:t>事業環境の変化・事実認識を記載</a:t>
            </a:r>
            <a:endParaRPr lang="en-US" altLang="ja-JP" sz="1400" dirty="0">
              <a:solidFill>
                <a:schemeClr val="accent5">
                  <a:lumMod val="75000"/>
                </a:schemeClr>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589432" y="2720353"/>
            <a:ext cx="5215648" cy="933667"/>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accent5">
                    <a:lumMod val="75000"/>
                  </a:schemeClr>
                </a:solidFill>
                <a:latin typeface="Meiryo UI" panose="020B0604030504040204" pitchFamily="50" charset="-128"/>
                <a:ea typeface="Meiryo UI" panose="020B0604030504040204" pitchFamily="50" charset="-128"/>
              </a:rPr>
              <a:t>バイオものづくりによって産業構造がどのように転換されるかを、産業全体のシステムの見取り図・設計図（＝産業アーキテクチャ</a:t>
            </a:r>
            <a:r>
              <a:rPr lang="en-US" altLang="ja-JP" sz="1400" baseline="30000" dirty="0">
                <a:solidFill>
                  <a:schemeClr val="accent5">
                    <a:lumMod val="75000"/>
                  </a:schemeClr>
                </a:solidFill>
                <a:latin typeface="Meiryo UI" panose="020B0604030504040204" pitchFamily="50" charset="-128"/>
                <a:ea typeface="Meiryo UI" panose="020B0604030504040204" pitchFamily="50" charset="-128"/>
              </a:rPr>
              <a:t>※</a:t>
            </a:r>
            <a:r>
              <a:rPr lang="ja-JP" altLang="en-US" sz="1400" dirty="0">
                <a:solidFill>
                  <a:schemeClr val="accent5">
                    <a:lumMod val="75000"/>
                  </a:schemeClr>
                </a:solidFill>
                <a:latin typeface="Meiryo UI" panose="020B0604030504040204" pitchFamily="50" charset="-128"/>
                <a:ea typeface="Meiryo UI" panose="020B0604030504040204" pitchFamily="50" charset="-128"/>
              </a:rPr>
              <a:t>）として示すこと　</a:t>
            </a:r>
            <a:r>
              <a:rPr lang="en-US" altLang="ja-JP" sz="1050" dirty="0">
                <a:solidFill>
                  <a:schemeClr val="accent5">
                    <a:lumMod val="75000"/>
                  </a:schemeClr>
                </a:solidFill>
                <a:latin typeface="Meiryo UI" panose="020B0604030504040204" pitchFamily="50" charset="-128"/>
                <a:ea typeface="Meiryo UI" panose="020B0604030504040204" pitchFamily="50" charset="-128"/>
              </a:rPr>
              <a:t>※</a:t>
            </a:r>
            <a:r>
              <a:rPr lang="ja-JP" altLang="en-US" sz="1050" dirty="0">
                <a:solidFill>
                  <a:schemeClr val="accent5">
                    <a:lumMod val="75000"/>
                  </a:schemeClr>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IPA</a:t>
            </a:r>
            <a:r>
              <a:rPr lang="ja-JP" altLang="en-US"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の</a:t>
            </a:r>
            <a:r>
              <a:rPr lang="en-US" altLang="ja-JP" sz="1050" dirty="0">
                <a:solidFill>
                  <a:schemeClr val="accent5">
                    <a:lumMod val="75000"/>
                  </a:schemeClr>
                </a:solidFill>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HP</a:t>
            </a:r>
            <a:r>
              <a:rPr lang="ja-JP" altLang="en-US" sz="1050" dirty="0">
                <a:solidFill>
                  <a:schemeClr val="accent5">
                    <a:lumMod val="75000"/>
                  </a:schemeClr>
                </a:solidFill>
                <a:latin typeface="Meiryo UI" panose="020B0604030504040204" pitchFamily="50" charset="-128"/>
                <a:ea typeface="Meiryo UI" panose="020B0604030504040204" pitchFamily="50" charset="-128"/>
              </a:rPr>
              <a:t>を参考にしてください。</a:t>
            </a:r>
            <a:endParaRPr lang="en-US" altLang="ja-JP" sz="1050" dirty="0">
              <a:solidFill>
                <a:schemeClr val="accent5">
                  <a:lumMod val="75000"/>
                </a:schemeClr>
              </a:solidFill>
              <a:latin typeface="Meiryo UI" panose="020B0604030504040204" pitchFamily="50" charset="-128"/>
              <a:ea typeface="Meiryo UI" panose="020B0604030504040204" pitchFamily="50" charset="-128"/>
            </a:endParaRPr>
          </a:p>
          <a:p>
            <a:pPr marL="85725" indent="3175"/>
            <a:r>
              <a:rPr lang="en-US" altLang="ja-JP" sz="1050" dirty="0">
                <a:solidFill>
                  <a:srgbClr val="FF0000"/>
                </a:solidFill>
                <a:latin typeface="Meiryo UI" panose="020B0604030504040204" pitchFamily="50" charset="-128"/>
                <a:ea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rPr>
              <a:t>抽象的な記載にとどまらず、具体的な数値なども交えて、説明すること。</a:t>
            </a:r>
            <a:endParaRPr lang="en-US" sz="1050" dirty="0" err="1">
              <a:solidFill>
                <a:srgbClr val="FF0000"/>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b="1" dirty="0">
                <a:solidFill>
                  <a:schemeClr val="tx1"/>
                </a:solidFill>
              </a:rPr>
              <a:t>1. </a:t>
            </a:r>
            <a:r>
              <a:rPr lang="ja-JP" altLang="en-US" sz="2000" b="1" dirty="0">
                <a:solidFill>
                  <a:schemeClr val="tx1"/>
                </a:solidFill>
              </a:rPr>
              <a:t>事業戦略・事業計画／</a:t>
            </a:r>
            <a:r>
              <a:rPr kumimoji="1" lang="ja-JP" altLang="en-US" sz="2000" b="1" dirty="0">
                <a:solidFill>
                  <a:schemeClr val="tx1"/>
                </a:solidFill>
              </a:rPr>
              <a:t>（</a:t>
            </a:r>
            <a:r>
              <a:rPr kumimoji="1" lang="en-US" altLang="ja-JP" sz="2000" b="1" dirty="0">
                <a:solidFill>
                  <a:schemeClr val="tx1"/>
                </a:solidFill>
              </a:rPr>
              <a:t>1</a:t>
            </a:r>
            <a:r>
              <a:rPr kumimoji="1" lang="ja-JP" altLang="en-US" sz="2000" b="1" dirty="0">
                <a:solidFill>
                  <a:schemeClr val="tx1"/>
                </a:solidFill>
              </a:rPr>
              <a:t>）産業構造変化に対する認識</a:t>
            </a:r>
            <a:endParaRPr kumimoji="1" lang="en-US" sz="2000" b="1"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スライド番号プレースホルダー 7">
            <a:extLst>
              <a:ext uri="{FF2B5EF4-FFF2-40B4-BE49-F238E27FC236}">
                <a16:creationId xmlns:a16="http://schemas.microsoft.com/office/drawing/2014/main" id="{49BB0407-B651-AFB4-9529-B47A195995E5}"/>
              </a:ext>
            </a:extLst>
          </p:cNvPr>
          <p:cNvSpPr>
            <a:spLocks noGrp="1"/>
          </p:cNvSpPr>
          <p:nvPr>
            <p:ph type="sldNum" sz="quarter" idx="12"/>
          </p:nvPr>
        </p:nvSpPr>
        <p:spPr/>
        <p:txBody>
          <a:bodyPr/>
          <a:lstStyle/>
          <a:p>
            <a:fld id="{8D8A5D70-00BF-43D1-9518-0183EFEF9A82}" type="slidenum">
              <a:rPr kumimoji="1" lang="ja-JP" altLang="en-US" smtClean="0"/>
              <a:pPr/>
              <a:t>8</a:t>
            </a:fld>
            <a:endParaRPr kumimoji="1" lang="ja-JP" altLang="en-US"/>
          </a:p>
        </p:txBody>
      </p:sp>
      <p:sp>
        <p:nvSpPr>
          <p:cNvPr id="9" name="Rectangle 45">
            <a:extLst>
              <a:ext uri="{FF2B5EF4-FFF2-40B4-BE49-F238E27FC236}">
                <a16:creationId xmlns:a16="http://schemas.microsoft.com/office/drawing/2014/main" id="{AFBFE0C3-63BC-C3E5-848F-EAEDC17E1098}"/>
              </a:ext>
            </a:extLst>
          </p:cNvPr>
          <p:cNvSpPr/>
          <p:nvPr/>
        </p:nvSpPr>
        <p:spPr>
          <a:xfrm>
            <a:off x="9083010" y="219729"/>
            <a:ext cx="2960133" cy="544881"/>
          </a:xfrm>
          <a:prstGeom prst="rect">
            <a:avLst/>
          </a:prstGeom>
          <a:noFill/>
          <a:ln w="9525" cap="rnd" cmpd="sng" algn="ctr">
            <a:solidFill>
              <a:schemeClr val="accent5">
                <a:lumMod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accent5">
                    <a:lumMod val="75000"/>
                  </a:schemeClr>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accent5">
                  <a:lumMod val="75000"/>
                </a:schemeClr>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p:sld>
</file>

<file path=ppt/theme/theme1.xml><?xml version="1.0" encoding="utf-8"?>
<a:theme xmlns:a="http://schemas.openxmlformats.org/drawingml/2006/main" name="Office ​​テーマ">
  <a:themeElements>
    <a:clrScheme name="ユーザー定義 1">
      <a:dk1>
        <a:sysClr val="windowText" lastClr="000000"/>
      </a:dk1>
      <a:lt1>
        <a:sysClr val="window" lastClr="FFFFFF"/>
      </a:lt1>
      <a:dk2>
        <a:srgbClr val="43B0B1"/>
      </a:dk2>
      <a:lt2>
        <a:srgbClr val="D8D8D8"/>
      </a:lt2>
      <a:accent1>
        <a:srgbClr val="92CDDC"/>
      </a:accent1>
      <a:accent2>
        <a:srgbClr val="F04A51"/>
      </a:accent2>
      <a:accent3>
        <a:srgbClr val="A5A5A5"/>
      </a:accent3>
      <a:accent4>
        <a:srgbClr val="FFC000"/>
      </a:accent4>
      <a:accent5>
        <a:srgbClr val="9999FF"/>
      </a:accent5>
      <a:accent6>
        <a:srgbClr val="3AB03A"/>
      </a:accent6>
      <a:hlink>
        <a:srgbClr val="000000"/>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11472</Words>
  <Application>Microsoft Office PowerPoint</Application>
  <PresentationFormat>ワイド画面</PresentationFormat>
  <Paragraphs>1808</Paragraphs>
  <Slides>43</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43</vt:i4>
      </vt:variant>
    </vt:vector>
  </HeadingPairs>
  <TitlesOfParts>
    <vt:vector size="53" baseType="lpstr">
      <vt:lpstr>Meiryo UI</vt:lpstr>
      <vt:lpstr>ＭＳ Ｐゴシック</vt:lpstr>
      <vt:lpstr>TmsRmn</vt:lpstr>
      <vt:lpstr>メイリオ</vt:lpstr>
      <vt:lpstr>Arial</vt:lpstr>
      <vt:lpstr>Calibri</vt:lpstr>
      <vt:lpstr>Century Gothic</vt:lpstr>
      <vt:lpstr>Trebuchet MS</vt:lpstr>
      <vt:lpstr>Wingdings</vt:lpstr>
      <vt:lpstr>Office ​​テーマ</vt:lpstr>
      <vt:lpstr>PowerPoint プレゼンテーション</vt:lpstr>
      <vt:lpstr>PowerPoint プレゼンテーション</vt:lpstr>
      <vt:lpstr>バイオものづくり革命推進事業 「＊＊＊＊＊＊＊＊＊＊＊＊＊＊＊＊＊＊」</vt:lpstr>
      <vt:lpstr>PowerPoint プレゼンテーション</vt:lpstr>
      <vt:lpstr>PowerPoint プレゼンテーション</vt:lpstr>
      <vt:lpstr>A.　研究実施体制における各主体の役割分担</vt:lpstr>
      <vt:lpstr>PowerPoint プレゼンテーション</vt:lpstr>
      <vt:lpstr>B．事業戦略ビジョン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C．研究開発計画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D．提案全体の標準化等戦略・波及効果</vt:lpstr>
      <vt:lpstr>PowerPoint プレゼンテーション</vt:lpstr>
      <vt:lpstr>E．事前質問に対する回答</vt:lpstr>
      <vt:lpstr>PowerPoint プレゼンテーション</vt:lpstr>
      <vt:lpstr>F．補足資料</vt:lpstr>
      <vt:lpstr>PowerPoint プレゼンテーション</vt:lpstr>
      <vt:lpstr>PowerPoint プレゼンテーション</vt:lpstr>
      <vt:lpstr>G．公開可能な情報について</vt:lpstr>
      <vt:lpstr>PowerPoint プレゼンテーション</vt:lpstr>
      <vt:lpstr>公開イメージ（第1回公募採択案件）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2023-06-23T09:44:05Z</dcterms:created>
  <dcterms:modified xsi:type="dcterms:W3CDTF">2026-02-09T02:35:09Z</dcterms:modified>
</cp:coreProperties>
</file>